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  <p:sldMasterId id="2147483819" r:id="rId5"/>
  </p:sldMasterIdLst>
  <p:notesMasterIdLst>
    <p:notesMasterId r:id="rId17"/>
  </p:notesMasterIdLst>
  <p:sldIdLst>
    <p:sldId id="272" r:id="rId6"/>
    <p:sldId id="466" r:id="rId7"/>
    <p:sldId id="659" r:id="rId8"/>
    <p:sldId id="660" r:id="rId9"/>
    <p:sldId id="665" r:id="rId10"/>
    <p:sldId id="674" r:id="rId11"/>
    <p:sldId id="661" r:id="rId12"/>
    <p:sldId id="462" r:id="rId13"/>
    <p:sldId id="676" r:id="rId14"/>
    <p:sldId id="463" r:id="rId15"/>
    <p:sldId id="648" r:id="rId16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2CA"/>
    <a:srgbClr val="000000"/>
    <a:srgbClr val="34B233"/>
    <a:srgbClr val="3F9C35"/>
    <a:srgbClr val="FFFFFF"/>
    <a:srgbClr val="292929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14" y="91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48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ambi, Asaah" userId="3928b427-bb9e-4c9c-bdfe-aec6bea84f7f" providerId="ADAL" clId="{08744602-EE74-4453-A3A8-9A8A51FFFC4A}"/>
    <pc:docChg chg="delSld delMainMaster">
      <pc:chgData name="Ndambi, Asaah" userId="3928b427-bb9e-4c9c-bdfe-aec6bea84f7f" providerId="ADAL" clId="{08744602-EE74-4453-A3A8-9A8A51FFFC4A}" dt="2023-11-21T07:33:45.981" v="0" actId="47"/>
      <pc:docMkLst>
        <pc:docMk/>
      </pc:docMkLst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1258910466" sldId="465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3642292559" sldId="468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1149270579" sldId="623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541899720" sldId="655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2838200292" sldId="662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2242614450" sldId="670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4249892746" sldId="672"/>
        </pc:sldMkLst>
      </pc:sldChg>
      <pc:sldChg chg="del">
        <pc:chgData name="Ndambi, Asaah" userId="3928b427-bb9e-4c9c-bdfe-aec6bea84f7f" providerId="ADAL" clId="{08744602-EE74-4453-A3A8-9A8A51FFFC4A}" dt="2023-11-21T07:33:45.981" v="0" actId="47"/>
        <pc:sldMkLst>
          <pc:docMk/>
          <pc:sldMk cId="1578096606" sldId="675"/>
        </pc:sldMkLst>
      </pc:sldChg>
      <pc:sldMasterChg chg="del delSldLayout">
        <pc:chgData name="Ndambi, Asaah" userId="3928b427-bb9e-4c9c-bdfe-aec6bea84f7f" providerId="ADAL" clId="{08744602-EE74-4453-A3A8-9A8A51FFFC4A}" dt="2023-11-21T07:33:45.981" v="0" actId="47"/>
        <pc:sldMasterMkLst>
          <pc:docMk/>
          <pc:sldMasterMk cId="0" sldId="2147483648"/>
        </pc:sldMasterMkLst>
        <pc:sldLayoutChg chg="del">
          <pc:chgData name="Ndambi, Asaah" userId="3928b427-bb9e-4c9c-bdfe-aec6bea84f7f" providerId="ADAL" clId="{08744602-EE74-4453-A3A8-9A8A51FFFC4A}" dt="2023-11-21T07:33:45.981" v="0" actId="47"/>
          <pc:sldLayoutMkLst>
            <pc:docMk/>
            <pc:sldMasterMk cId="0" sldId="2147483648"/>
            <pc:sldLayoutMk cId="4239833962" sldId="2147483652"/>
          </pc:sldLayoutMkLst>
        </pc:sldLayoutChg>
        <pc:sldLayoutChg chg="del">
          <pc:chgData name="Ndambi, Asaah" userId="3928b427-bb9e-4c9c-bdfe-aec6bea84f7f" providerId="ADAL" clId="{08744602-EE74-4453-A3A8-9A8A51FFFC4A}" dt="2023-11-21T07:33:45.981" v="0" actId="47"/>
          <pc:sldLayoutMkLst>
            <pc:docMk/>
            <pc:sldMasterMk cId="0" sldId="2147483648"/>
            <pc:sldLayoutMk cId="2403301044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would have liked to start with professor Simon </a:t>
            </a:r>
            <a:r>
              <a:rPr lang="en-GB" dirty="0" err="1"/>
              <a:t>Oosting’s</a:t>
            </a:r>
            <a:r>
              <a:rPr lang="en-GB" dirty="0"/>
              <a:t> lecture, but he is not available until session 3, so we will start with the assignment that we will work on over the next three days. </a:t>
            </a:r>
          </a:p>
          <a:p>
            <a:endParaRPr lang="en-GB" dirty="0"/>
          </a:p>
          <a:p>
            <a:r>
              <a:rPr lang="en-GB" dirty="0"/>
              <a:t>As assignment, we would like you to assess the sustainability of a dairy production system you know well </a:t>
            </a:r>
          </a:p>
          <a:p>
            <a:r>
              <a:rPr lang="en-GB" dirty="0"/>
              <a:t>For Indonesian pax, this is probably East Java, </a:t>
            </a:r>
          </a:p>
          <a:p>
            <a:r>
              <a:rPr lang="en-GB" dirty="0"/>
              <a:t>For overseas pax, this may be a different system</a:t>
            </a:r>
          </a:p>
          <a:p>
            <a:endParaRPr lang="en-GB" dirty="0"/>
          </a:p>
          <a:p>
            <a:r>
              <a:rPr lang="en-GB" dirty="0"/>
              <a:t>We will use DSAT [spell out] as a tool.</a:t>
            </a:r>
          </a:p>
          <a:p>
            <a:endParaRPr lang="en-GB" dirty="0"/>
          </a:p>
          <a:p>
            <a:r>
              <a:rPr lang="en-GB" dirty="0"/>
              <a:t>You should have received 2 documents as background</a:t>
            </a:r>
          </a:p>
          <a:p>
            <a:endParaRPr lang="en-GB" dirty="0"/>
          </a:p>
          <a:p>
            <a:r>
              <a:rPr lang="en-GB" dirty="0"/>
              <a:t>DSAT description March 2022</a:t>
            </a:r>
          </a:p>
          <a:p>
            <a:r>
              <a:rPr lang="en-GB" dirty="0"/>
              <a:t>DSAT Manual with explanation on Aspects and Indicators</a:t>
            </a:r>
          </a:p>
          <a:p>
            <a:endParaRPr lang="en-GB" dirty="0"/>
          </a:p>
          <a:p>
            <a:r>
              <a:rPr lang="en-GB" dirty="0"/>
              <a:t>If you have not done so yet, please read these documents </a:t>
            </a:r>
            <a:r>
              <a:rPr lang="en-GB" b="1" dirty="0"/>
              <a:t>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6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80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Dairy stakeholders benefit, ecological resource base is maintained, sufficient value is added to the economy – not just for us and now, but for our children and grandchildren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45D2F-C69D-4D90-B22B-9B2DC58DBD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4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2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7498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1042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82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539371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7490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4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3325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789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24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36787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6883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99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85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695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4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38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89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75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20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 hasCustomPrompt="1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187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1225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 hasCustomPrompt="1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81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75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792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2332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0412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657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325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459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172642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2480669"/>
            <a:ext cx="2647950" cy="1985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2480669"/>
            <a:ext cx="2647950" cy="1985963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2480669"/>
            <a:ext cx="2647950" cy="1985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2480669"/>
            <a:ext cx="2647950" cy="1985963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212301"/>
            <a:ext cx="8447088" cy="278606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4" y="1696790"/>
            <a:ext cx="8447087" cy="278606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5782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8521188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05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848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47200"/>
            <a:ext cx="4104000" cy="302478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654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1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14450"/>
            <a:ext cx="4140000" cy="323611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49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61246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4140000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50181"/>
            <a:ext cx="4140000" cy="3021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767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4" y="1371600"/>
            <a:ext cx="8404225" cy="310038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0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3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4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2480669"/>
            <a:ext cx="2647950" cy="1985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2480669"/>
            <a:ext cx="2647950" cy="1985963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2480669"/>
            <a:ext cx="2647950" cy="1985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2480669"/>
            <a:ext cx="2647950" cy="1985963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212301"/>
            <a:ext cx="8447088" cy="278606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2" y="1696790"/>
            <a:ext cx="8447087" cy="278606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4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4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3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6475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172641"/>
            <a:ext cx="3276000" cy="1060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170100"/>
            <a:ext cx="5040000" cy="430188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380009"/>
            <a:ext cx="3276600" cy="3091979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479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449986"/>
            <a:ext cx="2639660" cy="1971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449986"/>
            <a:ext cx="2639660" cy="1971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449986"/>
            <a:ext cx="2639660" cy="1971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9" y="3457576"/>
            <a:ext cx="2752725" cy="270000"/>
          </a:xfrm>
        </p:spPr>
        <p:txBody>
          <a:bodyPr wrap="none" lIns="36000" rIns="0"/>
          <a:lstStyle>
            <a:lvl1pPr marL="0" indent="0">
              <a:buFontTx/>
              <a:buNone/>
              <a:defRPr sz="1350">
                <a:solidFill>
                  <a:schemeClr val="tx1"/>
                </a:solidFill>
              </a:defRPr>
            </a:lvl1pPr>
            <a:lvl2pPr marL="522685" indent="0">
              <a:buFontTx/>
              <a:buNone/>
              <a:defRPr sz="1350"/>
            </a:lvl2pPr>
            <a:lvl3pPr marL="1170384" indent="0">
              <a:buFontTx/>
              <a:buNone/>
              <a:defRPr sz="1350"/>
            </a:lvl3pPr>
            <a:lvl4pPr marL="1749028" indent="0">
              <a:buFontTx/>
              <a:buNone/>
              <a:defRPr sz="1350"/>
            </a:lvl4pPr>
            <a:lvl5pPr marL="2289572" indent="0">
              <a:buFontTx/>
              <a:buNone/>
              <a:defRPr sz="135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1" y="3457576"/>
            <a:ext cx="2752725" cy="270000"/>
          </a:xfrm>
        </p:spPr>
        <p:txBody>
          <a:bodyPr wrap="none" lIns="36000" rIns="0"/>
          <a:lstStyle>
            <a:lvl1pPr marL="0" indent="0">
              <a:buFontTx/>
              <a:buNone/>
              <a:defRPr sz="1350">
                <a:solidFill>
                  <a:schemeClr val="tx1"/>
                </a:solidFill>
              </a:defRPr>
            </a:lvl1pPr>
            <a:lvl2pPr marL="522685" indent="0">
              <a:buFontTx/>
              <a:buNone/>
              <a:defRPr sz="1350"/>
            </a:lvl2pPr>
            <a:lvl3pPr marL="1170384" indent="0">
              <a:buFontTx/>
              <a:buNone/>
              <a:defRPr sz="1350"/>
            </a:lvl3pPr>
            <a:lvl4pPr marL="1749028" indent="0">
              <a:buFontTx/>
              <a:buNone/>
              <a:defRPr sz="1350"/>
            </a:lvl4pPr>
            <a:lvl5pPr marL="2289572" indent="0">
              <a:buFontTx/>
              <a:buNone/>
              <a:defRPr sz="135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3" y="3457576"/>
            <a:ext cx="2752725" cy="270000"/>
          </a:xfrm>
        </p:spPr>
        <p:txBody>
          <a:bodyPr wrap="none" lIns="36000" rIns="0"/>
          <a:lstStyle>
            <a:lvl1pPr marL="0" indent="0">
              <a:buFontTx/>
              <a:buNone/>
              <a:defRPr sz="1350">
                <a:solidFill>
                  <a:schemeClr val="tx1"/>
                </a:solidFill>
              </a:defRPr>
            </a:lvl1pPr>
            <a:lvl2pPr marL="522685" indent="0">
              <a:buFontTx/>
              <a:buNone/>
              <a:defRPr sz="1350"/>
            </a:lvl2pPr>
            <a:lvl3pPr marL="1170384" indent="0">
              <a:buFontTx/>
              <a:buNone/>
              <a:defRPr sz="1350"/>
            </a:lvl3pPr>
            <a:lvl4pPr marL="1749028" indent="0">
              <a:buFontTx/>
              <a:buNone/>
              <a:defRPr sz="1350"/>
            </a:lvl4pPr>
            <a:lvl5pPr marL="2289572" indent="0">
              <a:buFontTx/>
              <a:buNone/>
              <a:defRPr sz="135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9" y="3738914"/>
            <a:ext cx="2752725" cy="270000"/>
          </a:xfrm>
        </p:spPr>
        <p:txBody>
          <a:bodyPr wrap="square" lIns="36000" rIns="0"/>
          <a:lstStyle>
            <a:lvl1pPr marL="0" indent="0">
              <a:buFontTx/>
              <a:buNone/>
              <a:defRPr sz="1350">
                <a:solidFill>
                  <a:schemeClr val="bg2"/>
                </a:solidFill>
              </a:defRPr>
            </a:lvl1pPr>
            <a:lvl2pPr marL="522685" indent="0">
              <a:buFontTx/>
              <a:buNone/>
              <a:defRPr sz="1350"/>
            </a:lvl2pPr>
            <a:lvl3pPr marL="1170384" indent="0">
              <a:buFontTx/>
              <a:buNone/>
              <a:defRPr sz="1350"/>
            </a:lvl3pPr>
            <a:lvl4pPr marL="1749028" indent="0">
              <a:buFontTx/>
              <a:buNone/>
              <a:defRPr sz="1350"/>
            </a:lvl4pPr>
            <a:lvl5pPr marL="2289572" indent="0">
              <a:buFontTx/>
              <a:buNone/>
              <a:defRPr sz="135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6" y="3738914"/>
            <a:ext cx="2752725" cy="270000"/>
          </a:xfrm>
        </p:spPr>
        <p:txBody>
          <a:bodyPr wrap="square" lIns="36000" rIns="0"/>
          <a:lstStyle>
            <a:lvl1pPr marL="0" indent="0">
              <a:buFontTx/>
              <a:buNone/>
              <a:defRPr sz="1350">
                <a:solidFill>
                  <a:schemeClr val="bg2"/>
                </a:solidFill>
              </a:defRPr>
            </a:lvl1pPr>
            <a:lvl2pPr marL="522685" indent="0">
              <a:buFontTx/>
              <a:buNone/>
              <a:defRPr sz="1350"/>
            </a:lvl2pPr>
            <a:lvl3pPr marL="1170384" indent="0">
              <a:buFontTx/>
              <a:buNone/>
              <a:defRPr sz="1350"/>
            </a:lvl3pPr>
            <a:lvl4pPr marL="1749028" indent="0">
              <a:buFontTx/>
              <a:buNone/>
              <a:defRPr sz="1350"/>
            </a:lvl4pPr>
            <a:lvl5pPr marL="2289572" indent="0">
              <a:buFontTx/>
              <a:buNone/>
              <a:defRPr sz="135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3" y="3738914"/>
            <a:ext cx="2752725" cy="270000"/>
          </a:xfrm>
        </p:spPr>
        <p:txBody>
          <a:bodyPr wrap="square" lIns="36000" rIns="0"/>
          <a:lstStyle>
            <a:lvl1pPr marL="0" indent="0">
              <a:buFontTx/>
              <a:buNone/>
              <a:defRPr sz="1350">
                <a:solidFill>
                  <a:schemeClr val="bg2"/>
                </a:solidFill>
              </a:defRPr>
            </a:lvl1pPr>
            <a:lvl2pPr marL="522685" indent="0">
              <a:buFontTx/>
              <a:buNone/>
              <a:defRPr sz="1350"/>
            </a:lvl2pPr>
            <a:lvl3pPr marL="1170384" indent="0">
              <a:buFontTx/>
              <a:buNone/>
              <a:defRPr sz="1350"/>
            </a:lvl3pPr>
            <a:lvl4pPr marL="1749028" indent="0">
              <a:buFontTx/>
              <a:buNone/>
              <a:defRPr sz="1350"/>
            </a:lvl4pPr>
            <a:lvl5pPr marL="2289572" indent="0">
              <a:buFontTx/>
              <a:buNone/>
              <a:defRPr sz="135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40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447201"/>
            <a:ext cx="4104000" cy="30205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47200"/>
            <a:ext cx="4104000" cy="302478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67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051918"/>
            <a:ext cx="8402400" cy="341471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0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51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175022"/>
            <a:ext cx="4011352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175022"/>
            <a:ext cx="4104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334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172641"/>
            <a:ext cx="8442796" cy="675529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2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96301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172641"/>
            <a:ext cx="8442796" cy="675529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100"/>
            <a:ext cx="9144000" cy="462915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8"/>
          </p:nvPr>
        </p:nvSpPr>
        <p:spPr>
          <a:xfrm>
            <a:off x="425986" y="1385087"/>
            <a:ext cx="8516403" cy="685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22685" indent="0">
              <a:buNone/>
              <a:defRPr>
                <a:solidFill>
                  <a:schemeClr val="bg1"/>
                </a:solidFill>
              </a:defRPr>
            </a:lvl2pPr>
            <a:lvl3pPr marL="1170384" indent="0">
              <a:buNone/>
              <a:defRPr>
                <a:solidFill>
                  <a:schemeClr val="bg1"/>
                </a:solidFill>
              </a:defRPr>
            </a:lvl3pPr>
            <a:lvl4pPr marL="1749028" indent="0">
              <a:buNone/>
              <a:defRPr>
                <a:solidFill>
                  <a:schemeClr val="bg1"/>
                </a:solidFill>
              </a:defRPr>
            </a:lvl4pPr>
            <a:lvl5pPr marL="228957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99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025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1"/>
            <a:ext cx="8442796" cy="675529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314450"/>
            <a:ext cx="8601903" cy="323611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945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172640"/>
            <a:ext cx="8442796" cy="67552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4" y="1450181"/>
            <a:ext cx="8398089" cy="3021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303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172641"/>
            <a:ext cx="3276000" cy="1060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168358"/>
            <a:ext cx="5040000" cy="378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376438"/>
            <a:ext cx="3276600" cy="309555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4027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172641"/>
            <a:ext cx="3276000" cy="1060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376438"/>
            <a:ext cx="3276600" cy="27432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4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4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4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3" y="4594924"/>
            <a:ext cx="1248107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750"/>
              </a:lnSpc>
              <a:spcBef>
                <a:spcPts val="0"/>
              </a:spcBef>
              <a:buNone/>
              <a:defRPr sz="45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168358"/>
            <a:ext cx="5040000" cy="378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08508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61C-688D-4D95-969F-D6AA9782B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20588"/>
            <a:ext cx="6858000" cy="71188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E62B3-15C7-4EE2-9C3B-81A20156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E03B8-F181-4050-A8F9-A905C9CF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79CD-974D-4781-BF2F-C596D0E93667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BAB2F-DC85-48E3-976D-3D71FA8E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1458-1D15-42DB-919A-D4A7842E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6DB-11CF-4189-B2D1-99286EE1B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940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9753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579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156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6000148" y="0"/>
            <a:ext cx="120254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6456759" y="4569649"/>
            <a:ext cx="745301" cy="5738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3F62E7-DE8A-4DCE-BDAE-27BAAAD7A3FA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77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6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172641"/>
            <a:ext cx="8442796" cy="675529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382400"/>
            <a:ext cx="8521188" cy="30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4777849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675" smtClean="0">
                <a:latin typeface="Verdana" pitchFamily="34" charset="0"/>
              </a:defRPr>
            </a:lvl1pPr>
          </a:lstStyle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pic>
        <p:nvPicPr>
          <p:cNvPr id="2" name="Afbeelding 1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</p:sldLayoutIdLst>
  <p:hf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25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3429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6858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0287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189310" indent="-189310" algn="l" rtl="0" fontAlgn="base">
        <a:lnSpc>
          <a:spcPts val="1875"/>
        </a:lnSpc>
        <a:spcBef>
          <a:spcPts val="9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65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736997" indent="-214313" algn="l" rtl="0" fontAlgn="base">
        <a:lnSpc>
          <a:spcPts val="1875"/>
        </a:lnSpc>
        <a:spcBef>
          <a:spcPts val="75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65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409700" indent="-239316" algn="l" rtl="0" fontAlgn="base">
        <a:lnSpc>
          <a:spcPts val="1875"/>
        </a:lnSpc>
        <a:spcBef>
          <a:spcPts val="750"/>
        </a:spcBef>
        <a:spcAft>
          <a:spcPct val="0"/>
        </a:spcAft>
        <a:buSzPct val="115000"/>
        <a:buFont typeface="Verdana" pitchFamily="34" charset="0"/>
        <a:buChar char="●"/>
        <a:defRPr sz="165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019300" indent="-270272" algn="l" rtl="0" fontAlgn="base">
        <a:lnSpc>
          <a:spcPts val="1875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165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2553891" indent="-264319" algn="l" rtl="0" fontAlgn="base">
        <a:lnSpc>
          <a:spcPts val="1875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165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aah.ndambi@wur.n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>
            <a:fillRect/>
          </a:stretch>
        </p:blipFill>
        <p:spPr>
          <a:xfrm>
            <a:off x="6794064" y="2334063"/>
            <a:ext cx="1901665" cy="1985963"/>
          </a:xfrm>
        </p:spPr>
      </p:pic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14368CB2-50AA-466E-8609-51EC955F9DA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123113" y="2334064"/>
            <a:ext cx="1985963" cy="198596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20" y="172642"/>
            <a:ext cx="8519159" cy="885703"/>
          </a:xfrm>
        </p:spPr>
        <p:txBody>
          <a:bodyPr/>
          <a:lstStyle/>
          <a:p>
            <a:pPr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Livestock Sustainability Assessment Tool</a:t>
            </a:r>
            <a:b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(LSAT)</a:t>
            </a:r>
            <a:br>
              <a:rPr lang="en-US" sz="4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312420" y="1196283"/>
            <a:ext cx="8519159" cy="999843"/>
          </a:xfrm>
        </p:spPr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Livestock Sustainability Assessment Important?</a:t>
            </a:r>
          </a:p>
          <a:p>
            <a:r>
              <a:rPr lang="en-GB" sz="1100" dirty="0"/>
              <a:t>Asaah Ndambi </a:t>
            </a:r>
          </a:p>
          <a:p>
            <a:r>
              <a:rPr lang="en-GB" sz="1100" dirty="0"/>
              <a:t>Wageningen Livestock Research, (WUR), November 15</a:t>
            </a:r>
            <a:r>
              <a:rPr lang="en-GB" sz="1100" baseline="30000" dirty="0"/>
              <a:t>th</a:t>
            </a:r>
            <a:r>
              <a:rPr lang="en-GB" sz="1100" dirty="0"/>
              <a:t>, 2023</a:t>
            </a:r>
          </a:p>
        </p:txBody>
      </p:sp>
      <p:pic>
        <p:nvPicPr>
          <p:cNvPr id="9" name="Picture Placeholder 14">
            <a:extLst>
              <a:ext uri="{FF2B5EF4-FFF2-40B4-BE49-F238E27FC236}">
                <a16:creationId xmlns:a16="http://schemas.microsoft.com/office/drawing/2014/main" id="{7E08DC69-6B16-426C-B13A-0998789EA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3158485" y="2382785"/>
            <a:ext cx="1985963" cy="198596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4AC8D-CADA-48FA-AEAB-88297A642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71" y="2196128"/>
            <a:ext cx="2176814" cy="23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312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11B5-640F-496A-9279-910384F1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12" y="172641"/>
            <a:ext cx="8272348" cy="668861"/>
          </a:xfrm>
        </p:spPr>
        <p:txBody>
          <a:bodyPr/>
          <a:lstStyle/>
          <a:p>
            <a:r>
              <a:rPr lang="en-GB" sz="2000" b="1" dirty="0"/>
              <a:t>How DSAT was developed – 10 steps cont.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EC11-9F90-4AC5-8488-5AEE452C8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lnSpc>
                <a:spcPts val="900"/>
              </a:lnSpc>
            </a:pPr>
            <a:fld id="{F25965E0-7062-474C-8671-DB3A3CE669B0}" type="slidenum">
              <a:rPr lang="en-GB">
                <a:solidFill>
                  <a:srgbClr val="005172"/>
                </a:solidFill>
              </a:rPr>
              <a:pPr algn="r" defTabSz="685800">
                <a:lnSpc>
                  <a:spcPts val="900"/>
                </a:lnSpc>
              </a:pPr>
              <a:t>10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3F9F6-C1B8-473B-A9C2-4D42A3E8F2FA}"/>
              </a:ext>
            </a:extLst>
          </p:cNvPr>
          <p:cNvSpPr/>
          <p:nvPr/>
        </p:nvSpPr>
        <p:spPr>
          <a:xfrm>
            <a:off x="551612" y="838201"/>
            <a:ext cx="6187855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">
              <a:lnSpc>
                <a:spcPct val="150000"/>
              </a:lnSpc>
            </a:pPr>
            <a:r>
              <a:rPr lang="en-US" sz="2000" dirty="0">
                <a:solidFill>
                  <a:srgbClr val="005172"/>
                </a:solidFill>
              </a:rPr>
              <a:t>f. Developed four score levels per indicator</a:t>
            </a:r>
          </a:p>
          <a:p>
            <a:pPr defTabSz="137160">
              <a:lnSpc>
                <a:spcPct val="150000"/>
              </a:lnSpc>
            </a:pPr>
            <a:r>
              <a:rPr lang="en-GB" sz="2000" dirty="0">
                <a:solidFill>
                  <a:srgbClr val="005172"/>
                </a:solidFill>
              </a:rPr>
              <a:t>g. Multiple rounds input steering committee </a:t>
            </a:r>
          </a:p>
          <a:p>
            <a:pPr defTabSz="137160">
              <a:lnSpc>
                <a:spcPct val="150000"/>
              </a:lnSpc>
            </a:pPr>
            <a:r>
              <a:rPr lang="en-US" sz="2000" dirty="0">
                <a:solidFill>
                  <a:srgbClr val="005172"/>
                </a:solidFill>
              </a:rPr>
              <a:t>h. Finalized the draft tool and p</a:t>
            </a:r>
            <a:r>
              <a:rPr lang="en-GB" sz="2000" dirty="0" err="1">
                <a:solidFill>
                  <a:srgbClr val="005172"/>
                </a:solidFill>
              </a:rPr>
              <a:t>iloted</a:t>
            </a:r>
            <a:r>
              <a:rPr lang="en-GB" sz="2000" dirty="0">
                <a:solidFill>
                  <a:srgbClr val="005172"/>
                </a:solidFill>
              </a:rPr>
              <a:t> in Uganda and Ethiopia (Oct-Dec 2021)</a:t>
            </a:r>
          </a:p>
          <a:p>
            <a:pPr defTabSz="137160">
              <a:lnSpc>
                <a:spcPct val="150000"/>
              </a:lnSpc>
            </a:pPr>
            <a:r>
              <a:rPr lang="en-GB" sz="2000" dirty="0" err="1">
                <a:solidFill>
                  <a:srgbClr val="005172"/>
                </a:solidFill>
              </a:rPr>
              <a:t>i</a:t>
            </a:r>
            <a:r>
              <a:rPr lang="en-GB" sz="2000" dirty="0">
                <a:solidFill>
                  <a:srgbClr val="005172"/>
                </a:solidFill>
              </a:rPr>
              <a:t>. Tool revision, drafting of manual and facilitation guide, publication of description (Jan-March 2022)</a:t>
            </a:r>
          </a:p>
          <a:p>
            <a:pPr defTabSz="137160">
              <a:lnSpc>
                <a:spcPct val="150000"/>
              </a:lnSpc>
            </a:pPr>
            <a:r>
              <a:rPr lang="en-GB" sz="2000" dirty="0">
                <a:solidFill>
                  <a:srgbClr val="005172"/>
                </a:solidFill>
              </a:rPr>
              <a:t>j. Further validation and development, including web-based version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E27C3-E3AA-4B93-AD91-8CD92C0C4744}"/>
              </a:ext>
            </a:extLst>
          </p:cNvPr>
          <p:cNvSpPr/>
          <p:nvPr/>
        </p:nvSpPr>
        <p:spPr>
          <a:xfrm>
            <a:off x="1306091" y="2719945"/>
            <a:ext cx="227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"/>
            <a:r>
              <a:rPr lang="en-US" sz="1500" b="1" dirty="0">
                <a:solidFill>
                  <a:srgbClr val="005172"/>
                </a:solidFill>
              </a:rPr>
              <a:t> </a:t>
            </a:r>
            <a:endParaRPr lang="en-GB" sz="1500" b="1" dirty="0">
              <a:solidFill>
                <a:srgbClr val="00517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07851-1A09-5C9F-6E8E-58C8309AD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22" t="60548" b="26447"/>
          <a:stretch/>
        </p:blipFill>
        <p:spPr>
          <a:xfrm>
            <a:off x="5459307" y="1423102"/>
            <a:ext cx="3529125" cy="46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29BE4-A018-2F7C-41C8-CE2F63DD8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48" r="53173" b="26447"/>
          <a:stretch/>
        </p:blipFill>
        <p:spPr>
          <a:xfrm>
            <a:off x="5754048" y="877949"/>
            <a:ext cx="3389952" cy="50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26CD6-711F-59D9-E46E-E8D4CFD71F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7" b="35045"/>
          <a:stretch/>
        </p:blipFill>
        <p:spPr>
          <a:xfrm>
            <a:off x="6579551" y="1925008"/>
            <a:ext cx="2516715" cy="1341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97E372-4307-123C-E52C-76FD1587BE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43" t="11700" b="10715"/>
          <a:stretch/>
        </p:blipFill>
        <p:spPr>
          <a:xfrm>
            <a:off x="6681867" y="3370454"/>
            <a:ext cx="2084493" cy="16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E23BB69-ABA2-43C7-83DA-7B9719D0E0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747" y="221798"/>
            <a:ext cx="3394471" cy="33939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8C12F8-6D93-41E6-8E14-1408846F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095469">
            <a:off x="1423440" y="1578843"/>
            <a:ext cx="3987627" cy="1352201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your attention 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686D-466B-40B7-BB22-608FCE7795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965E0-7062-474C-8671-DB3A3CE669B0}" type="slidenum">
              <a:rPr kumimoji="0" lang="en-GB" sz="2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F06F17-B8AA-4929-9DBB-4341EC72AE7A}"/>
              </a:ext>
            </a:extLst>
          </p:cNvPr>
          <p:cNvSpPr txBox="1">
            <a:spLocks/>
          </p:cNvSpPr>
          <p:nvPr/>
        </p:nvSpPr>
        <p:spPr>
          <a:xfrm>
            <a:off x="521964" y="3561679"/>
            <a:ext cx="8204025" cy="1047704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en-GB" b="1" dirty="0">
                <a:solidFill>
                  <a:srgbClr val="000000"/>
                </a:solidFill>
              </a:rPr>
              <a:t>Contact		  	  		Email		                  				WhatsApp/Telegram</a:t>
            </a:r>
          </a:p>
          <a:p>
            <a:pPr marL="0" indent="0" fontAlgn="auto">
              <a:buFont typeface="Wingdings 3" charset="2"/>
              <a:buNone/>
            </a:pPr>
            <a:r>
              <a:rPr lang="en-GB" dirty="0">
                <a:solidFill>
                  <a:srgbClr val="000000"/>
                </a:solidFill>
              </a:rPr>
              <a:t>Asaah Ndambi	 		</a:t>
            </a:r>
            <a:r>
              <a:rPr lang="en-GB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asaah.ndambi@wur.nl</a:t>
            </a:r>
            <a:r>
              <a:rPr lang="en-GB" dirty="0">
                <a:solidFill>
                  <a:srgbClr val="000000"/>
                </a:solidFill>
              </a:rPr>
              <a:t> 	  			+254 700 706 398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63DA2-708C-6390-ABC8-EB6847D1F5BA}"/>
              </a:ext>
            </a:extLst>
          </p:cNvPr>
          <p:cNvSpPr txBox="1"/>
          <p:nvPr/>
        </p:nvSpPr>
        <p:spPr>
          <a:xfrm>
            <a:off x="341782" y="43854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172"/>
                </a:solidFill>
              </a:rPr>
              <a:t>We have made great progress…</a:t>
            </a:r>
            <a:endParaRPr lang="en-US" dirty="0">
              <a:solidFill>
                <a:srgbClr val="005172"/>
              </a:solidFill>
            </a:endParaRPr>
          </a:p>
          <a:p>
            <a:r>
              <a:rPr lang="en-GB" dirty="0">
                <a:solidFill>
                  <a:srgbClr val="005172"/>
                </a:solidFill>
              </a:rPr>
              <a:t>… </a:t>
            </a:r>
            <a:r>
              <a:rPr lang="en-GB">
                <a:solidFill>
                  <a:srgbClr val="005172"/>
                </a:solidFill>
              </a:rPr>
              <a:t>and still realize </a:t>
            </a:r>
            <a:r>
              <a:rPr lang="en-GB" dirty="0">
                <a:solidFill>
                  <a:srgbClr val="005172"/>
                </a:solidFill>
              </a:rPr>
              <a:t>it is an ongoing process!</a:t>
            </a:r>
          </a:p>
          <a:p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881B-A160-4458-A2FA-7467FF5B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07" y="186959"/>
            <a:ext cx="8353773" cy="675529"/>
          </a:xfrm>
        </p:spPr>
        <p:txBody>
          <a:bodyPr/>
          <a:lstStyle/>
          <a:p>
            <a:r>
              <a:rPr lang="en-GB" b="1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3550D-66D9-4BA1-BA6B-B72E2BC10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lnSpc>
                <a:spcPts val="900"/>
              </a:lnSpc>
            </a:pPr>
            <a:fld id="{F25965E0-7062-474C-8671-DB3A3CE669B0}" type="slidenum">
              <a:rPr lang="en-GB">
                <a:solidFill>
                  <a:srgbClr val="005172"/>
                </a:solidFill>
              </a:rPr>
              <a:pPr algn="r" defTabSz="685800">
                <a:lnSpc>
                  <a:spcPts val="900"/>
                </a:lnSpc>
              </a:pPr>
              <a:t>2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34511B-9F77-4DFA-B65D-7D068DEFC5C8}"/>
              </a:ext>
            </a:extLst>
          </p:cNvPr>
          <p:cNvSpPr/>
          <p:nvPr/>
        </p:nvSpPr>
        <p:spPr>
          <a:xfrm>
            <a:off x="515907" y="1028412"/>
            <a:ext cx="717394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defTabSz="685800"/>
            <a:r>
              <a:rPr lang="en-GB" sz="2400" b="1" dirty="0">
                <a:solidFill>
                  <a:srgbClr val="005172"/>
                </a:solidFill>
              </a:rPr>
              <a:t>Introduction</a:t>
            </a:r>
          </a:p>
          <a:p>
            <a:pPr marL="731520" lvl="1" defTabSz="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2"/>
                </a:solidFill>
              </a:rPr>
              <a:t> Livestock sector contribution and challenges</a:t>
            </a:r>
          </a:p>
          <a:p>
            <a:pPr marL="731520" lvl="1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172"/>
                </a:solidFill>
              </a:rPr>
              <a:t> Global sustainability discussions </a:t>
            </a:r>
          </a:p>
          <a:p>
            <a:pPr marL="731520" lvl="1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172"/>
                </a:solidFill>
              </a:rPr>
              <a:t> Europe vs Africa perspectives </a:t>
            </a:r>
          </a:p>
          <a:p>
            <a:pPr marL="274320" defTabSz="685800">
              <a:spcBef>
                <a:spcPts val="1200"/>
              </a:spcBef>
            </a:pPr>
            <a:r>
              <a:rPr lang="en-GB" sz="2400" b="1" dirty="0">
                <a:solidFill>
                  <a:srgbClr val="005172"/>
                </a:solidFill>
              </a:rPr>
              <a:t>Why is it important to assess dairy sustainability?</a:t>
            </a:r>
          </a:p>
          <a:p>
            <a:pPr marL="731520" lvl="1" defTabSz="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2"/>
                </a:solidFill>
              </a:rPr>
              <a:t> Policy makers</a:t>
            </a:r>
            <a:endParaRPr lang="en-GB" sz="2400" b="1" dirty="0">
              <a:solidFill>
                <a:srgbClr val="005172"/>
              </a:solidFill>
            </a:endParaRPr>
          </a:p>
          <a:p>
            <a:pPr marL="731520" lvl="1" defTabSz="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2"/>
                </a:solidFill>
              </a:rPr>
              <a:t> Processors</a:t>
            </a:r>
          </a:p>
          <a:p>
            <a:pPr marL="731520" lvl="1" defTabSz="6858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2"/>
                </a:solidFill>
              </a:rPr>
              <a:t> Input providers (feed, vet, equipment, credits)</a:t>
            </a:r>
          </a:p>
          <a:p>
            <a:pPr marL="274320" defTabSz="685800">
              <a:spcBef>
                <a:spcPts val="1200"/>
              </a:spcBef>
            </a:pPr>
            <a:r>
              <a:rPr lang="en-GB" sz="2400" b="1" dirty="0">
                <a:solidFill>
                  <a:srgbClr val="005172"/>
                </a:solidFill>
              </a:rPr>
              <a:t>What does the LSAT tool offer?</a:t>
            </a:r>
            <a:br>
              <a:rPr lang="en-GB" sz="2400" b="1" dirty="0">
                <a:solidFill>
                  <a:srgbClr val="005172"/>
                </a:solidFill>
              </a:rPr>
            </a:br>
            <a:endParaRPr lang="en-GB" sz="1600" b="1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8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FF2E-4079-8CED-4266-A412A634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83231"/>
            <a:ext cx="8442796" cy="37809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AEAE1-0D1C-D757-D122-E36AA997C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809" y="625996"/>
            <a:ext cx="5073138" cy="3925679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 </a:t>
            </a: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Significance of the Livestock Industry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Key contributor to incomes and employment, food 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and nutrition 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security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,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 impact on the GDP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Demand Side Factors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Anticipated production growth driven by global 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population growth and rising incomes 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leading to increasing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 demand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Challenges Related to Sustainability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Climate change poses a threat to the 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livestock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 industry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Increased incidence of drought impacts fodder and water supplies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200" b="1" i="0" dirty="0">
              <a:solidFill>
                <a:srgbClr val="374151"/>
              </a:solidFill>
              <a:effectLst/>
              <a:latin typeface="+mn-lt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Environmental Impact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Livestock contribute to 14.5% of global greenhouse gas emissions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55786-E6FC-3E7C-F184-2DD1DED4F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8FB6F-F081-0472-3D3C-A7C68C1EF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5"/>
          <a:stretch/>
        </p:blipFill>
        <p:spPr>
          <a:xfrm>
            <a:off x="7109673" y="671462"/>
            <a:ext cx="1815043" cy="1093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47BBB-B9B5-B099-2395-952F67D2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338" y="1775637"/>
            <a:ext cx="3448050" cy="1592227"/>
          </a:xfrm>
          <a:prstGeom prst="rect">
            <a:avLst/>
          </a:prstGeom>
        </p:spPr>
      </p:pic>
      <p:pic>
        <p:nvPicPr>
          <p:cNvPr id="1026" name="Picture 2" descr="Feeding for efficiency: Dietary impacts on greenhouse gas production – Dairy">
            <a:extLst>
              <a:ext uri="{FF2B5EF4-FFF2-40B4-BE49-F238E27FC236}">
                <a16:creationId xmlns:a16="http://schemas.microsoft.com/office/drawing/2014/main" id="{C805B0FB-FB8E-5110-95A8-6A1D3A677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579920"/>
            <a:ext cx="1909689" cy="11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ulation Growth">
            <a:extLst>
              <a:ext uri="{FF2B5EF4-FFF2-40B4-BE49-F238E27FC236}">
                <a16:creationId xmlns:a16="http://schemas.microsoft.com/office/drawing/2014/main" id="{46C254D3-5F89-6E2B-6235-F1B2D8C8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71462"/>
            <a:ext cx="1458051" cy="10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bon footprint of South Dakota dairy production system and assessment of  mitigation options | bioRxiv">
            <a:extLst>
              <a:ext uri="{FF2B5EF4-FFF2-40B4-BE49-F238E27FC236}">
                <a16:creationId xmlns:a16="http://schemas.microsoft.com/office/drawing/2014/main" id="{2776B03C-59D9-D15E-1EB6-57E283A7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27" y="3532084"/>
            <a:ext cx="1688223" cy="11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7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1A6B-4267-6202-E107-68EB5DC1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103451"/>
            <a:ext cx="8442796" cy="522391"/>
          </a:xfrm>
        </p:spPr>
        <p:txBody>
          <a:bodyPr/>
          <a:lstStyle/>
          <a:p>
            <a:r>
              <a:rPr lang="en-US" dirty="0"/>
              <a:t>Sustainability talks are hitting the globe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C822-BC5C-B134-9F84-0699BDB1D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458" y="863026"/>
            <a:ext cx="5359491" cy="4253022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200" b="1" dirty="0">
                <a:solidFill>
                  <a:srgbClr val="374151"/>
                </a:solidFill>
                <a:latin typeface="+mn-lt"/>
              </a:rPr>
              <a:t> Three Pillars of Sustainability: People, Planet, Profit:</a:t>
            </a:r>
            <a:endParaRPr lang="en-US" sz="1200" dirty="0">
              <a:solidFill>
                <a:srgbClr val="374151"/>
              </a:solidFill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Integrate the People, Planet, Profit dimensions into the approach.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Resilience Through Sustainable Food Systems: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S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ustainable food systems play a role in mitigating volatilities. All actors along the chain are affected and can play a role.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Climate Commitments and Targets: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Paris Agreement – 196 countries agreed to limit temperature rise to below 1.5</a:t>
            </a:r>
            <a:r>
              <a:rPr lang="en-US" sz="1200" b="0" i="0" baseline="30000" dirty="0">
                <a:solidFill>
                  <a:srgbClr val="374151"/>
                </a:solidFill>
                <a:effectLst/>
                <a:latin typeface="+mn-lt"/>
              </a:rPr>
              <a:t>o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c - NDCs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T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he Conference of Parties (COP) meetings have been running since 1995 – COP 28 next week in Dubai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T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arget to reduce greenhouse gas emissions by 43% by 2030 (UNFCC, 2022).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2780-CEFA-1622-4B10-947C72E3A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3CB0C3-7216-C480-7B8F-88085611A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2221873"/>
            <a:ext cx="2419350" cy="1535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4237C-4C7F-30D2-AD6C-EDF80D9A6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26" y="3842071"/>
            <a:ext cx="3094074" cy="1245970"/>
          </a:xfrm>
          <a:prstGeom prst="rect">
            <a:avLst/>
          </a:prstGeom>
        </p:spPr>
      </p:pic>
      <p:pic>
        <p:nvPicPr>
          <p:cNvPr id="2052" name="Picture 4" descr="U.S. Dairy's Unwavering Commitment to Sustainability and Stewardship">
            <a:extLst>
              <a:ext uri="{FF2B5EF4-FFF2-40B4-BE49-F238E27FC236}">
                <a16:creationId xmlns:a16="http://schemas.microsoft.com/office/drawing/2014/main" id="{144F7DFD-49ED-A7E8-E3CA-F5980038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2178051"/>
            <a:ext cx="1514106" cy="15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Sustainable Packaging Design? | Bundle Packaging">
            <a:extLst>
              <a:ext uri="{FF2B5EF4-FFF2-40B4-BE49-F238E27FC236}">
                <a16:creationId xmlns:a16="http://schemas.microsoft.com/office/drawing/2014/main" id="{44738719-501F-9459-6539-7A573CBEC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10735" r="11765"/>
          <a:stretch/>
        </p:blipFill>
        <p:spPr bwMode="auto">
          <a:xfrm>
            <a:off x="5695949" y="708594"/>
            <a:ext cx="2038351" cy="14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rking towards sustainable dairy production - WUR">
            <a:extLst>
              <a:ext uri="{FF2B5EF4-FFF2-40B4-BE49-F238E27FC236}">
                <a16:creationId xmlns:a16="http://schemas.microsoft.com/office/drawing/2014/main" id="{3A9D673B-1B31-24BE-5948-920DDB94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27" y="708594"/>
            <a:ext cx="1893073" cy="125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1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2C33-6A9D-6402-1DC3-D16747E8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172643"/>
            <a:ext cx="8442796" cy="487758"/>
          </a:xfrm>
        </p:spPr>
        <p:txBody>
          <a:bodyPr/>
          <a:lstStyle/>
          <a:p>
            <a:r>
              <a:rPr lang="en-US" dirty="0"/>
              <a:t>The sustainability perspective: Europe vs Africa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DAF6E-D8D3-1C58-2EB1-FB013B1FA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808" y="730250"/>
            <a:ext cx="4033942" cy="3765145"/>
          </a:xfrm>
        </p:spPr>
        <p:txBody>
          <a:bodyPr/>
          <a:lstStyle/>
          <a:p>
            <a:pPr marL="0" indent="0" algn="l">
              <a:buNone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EU Trends: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195263" indent="-182880"/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Anticipated decline in milk production by 0.2% annually by 2032 due to herd reduction (EC, 2022) 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  <a:sym typeface="Wingdings" panose="05000000000000000000" pitchFamily="2" charset="2"/>
              </a:rPr>
              <a:t> 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mounting concerns for animal welfare and the environment.</a:t>
            </a:r>
          </a:p>
          <a:p>
            <a:pPr marL="195263" indent="-182880"/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Economic Sustainability: Implementation of income support initiatives.</a:t>
            </a:r>
          </a:p>
          <a:p>
            <a:pPr marL="195263" indent="-182880"/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Environmental Sustainability: Enhanced conditionality and measures to promote soil health, biodiversity, and protect natural resources such as water.</a:t>
            </a:r>
          </a:p>
          <a:p>
            <a:pPr marL="195263" indent="-182880"/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Social Sustainability: Emphasis on animal welfare, nutrition, and health concerns.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FDEA9-DA6A-177F-84C3-A3DC7D45E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5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9B4003-42FE-CAEE-F846-F8147A15FEC7}"/>
              </a:ext>
            </a:extLst>
          </p:cNvPr>
          <p:cNvSpPr txBox="1">
            <a:spLocks/>
          </p:cNvSpPr>
          <p:nvPr/>
        </p:nvSpPr>
        <p:spPr bwMode="auto">
          <a:xfrm>
            <a:off x="4286250" y="730249"/>
            <a:ext cx="4784732" cy="42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310" indent="-189310" algn="l" rtl="0" fontAlgn="base">
              <a:lnSpc>
                <a:spcPts val="1875"/>
              </a:lnSpc>
              <a:spcBef>
                <a:spcPts val="9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165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736997" indent="-214313" algn="l" rtl="0" fontAlgn="base">
              <a:lnSpc>
                <a:spcPts val="1875"/>
              </a:lnSpc>
              <a:spcBef>
                <a:spcPts val="75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165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409700" indent="-239316" algn="l" rtl="0" fontAlgn="base">
              <a:lnSpc>
                <a:spcPts val="1875"/>
              </a:lnSpc>
              <a:spcBef>
                <a:spcPts val="75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65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019300" indent="-270272" algn="l" rtl="0" fontAlgn="base">
              <a:lnSpc>
                <a:spcPts val="1875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65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2553891" indent="-264319" algn="l" rtl="0" fontAlgn="base">
              <a:lnSpc>
                <a:spcPts val="1875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165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+mn-lt"/>
              </a:rPr>
              <a:t>Africa Trends</a:t>
            </a:r>
            <a:endParaRPr lang="en-US" sz="1200" dirty="0">
              <a:solidFill>
                <a:srgbClr val="374151"/>
              </a:solidFill>
              <a:latin typeface="+mn-lt"/>
            </a:endParaRPr>
          </a:p>
          <a:p>
            <a:pPr marL="195263" indent="-18288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Emphasis on improving livestock productivity for income generation, food security, and combating childhood undernutrition and stunting (</a:t>
            </a:r>
            <a:r>
              <a:rPr lang="en-US" sz="1200" dirty="0" err="1">
                <a:solidFill>
                  <a:srgbClr val="374151"/>
                </a:solidFill>
                <a:latin typeface="+mn-lt"/>
              </a:rPr>
              <a:t>Balehegen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, 2021).</a:t>
            </a:r>
          </a:p>
          <a:p>
            <a:pPr marL="195263" indent="-18288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Environmental sustainability is less prioritized due to pressure through population and economic growth (EC, 2022).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+mn-lt"/>
              </a:rPr>
              <a:t>Challenges in Achieving Sustainability in Africa:</a:t>
            </a:r>
            <a:endParaRPr lang="en-US" sz="1200" dirty="0">
              <a:solidFill>
                <a:srgbClr val="374151"/>
              </a:solidFill>
              <a:latin typeface="+mn-lt"/>
            </a:endParaRPr>
          </a:p>
          <a:p>
            <a:pPr marL="182880" indent="-18288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Inadequate adoption of sustainability-enhancing practices due to the limitations posed by smallholder farmers (</a:t>
            </a:r>
            <a:r>
              <a:rPr lang="en-US" sz="1200" dirty="0" err="1">
                <a:solidFill>
                  <a:srgbClr val="374151"/>
                </a:solidFill>
                <a:latin typeface="+mn-lt"/>
              </a:rPr>
              <a:t>Balehegen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, 2021).</a:t>
            </a:r>
          </a:p>
          <a:p>
            <a:pPr marL="182880" indent="-18288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Preference for maintaining large herds of livestock for non-economic purposes (</a:t>
            </a:r>
            <a:r>
              <a:rPr lang="en-US" sz="1200" dirty="0" err="1">
                <a:solidFill>
                  <a:srgbClr val="374151"/>
                </a:solidFill>
                <a:latin typeface="+mn-lt"/>
              </a:rPr>
              <a:t>Forabosco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 et al., 2017).</a:t>
            </a:r>
          </a:p>
          <a:p>
            <a:pPr marL="182880" indent="-18288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Limited awareness &amp; insufficient government support hinder adoption of sustainability practices.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AA7304-3D3D-3C75-CCF0-3D172854A7C0}"/>
              </a:ext>
            </a:extLst>
          </p:cNvPr>
          <p:cNvCxnSpPr>
            <a:cxnSpLocks/>
          </p:cNvCxnSpPr>
          <p:nvPr/>
        </p:nvCxnSpPr>
        <p:spPr>
          <a:xfrm>
            <a:off x="4286250" y="749600"/>
            <a:ext cx="0" cy="388503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1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8C1B-E285-7CDE-9C35-9F029D96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110816"/>
            <a:ext cx="8442796" cy="372503"/>
          </a:xfrm>
        </p:spPr>
        <p:txBody>
          <a:bodyPr/>
          <a:lstStyle/>
          <a:p>
            <a:r>
              <a:rPr lang="en-US" dirty="0"/>
              <a:t>Why assess sustainability?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0ED24-C522-AD66-7BBF-FF48A5992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245" y="483319"/>
            <a:ext cx="6323342" cy="4417718"/>
          </a:xfrm>
        </p:spPr>
        <p:txBody>
          <a:bodyPr/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Guiding Policy Makers for Sustainable Development: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Highlight the need for guidance on prioritizing key sustainability aspects for the formulation of supportive laws and bylaws.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Facilitating Input Providers for Sustainable Practices: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Emphasize importance of developing feeds with high conversion efficiency, finance institutions to prioritize packages, other input providers being sensitive to sustainability.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Enhancing Processing for Stability and Sustainability: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dirty="0">
                <a:solidFill>
                  <a:srgbClr val="374151"/>
                </a:solidFill>
                <a:latin typeface="+mn-lt"/>
              </a:rPr>
              <a:t>P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rocessors can identify sustainability measures that improve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 efficiency along the chain and 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reduce production fluctuation.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Promoting Sustainable Choices to Consumers: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Encourage processors to promote sustainable products over unsustainable ones to consumers.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Adapting Production for Changing Needs: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Illustrate the need for adjustments in production methods, such as shifting towards organic agriculture, to meet evolving market demands (BAS–DEFOSSEZ, 2019).</a:t>
            </a:r>
          </a:p>
          <a:p>
            <a:pPr>
              <a:lnSpc>
                <a:spcPct val="100000"/>
              </a:lnSpc>
            </a:pPr>
            <a:endParaRPr lang="en-US" sz="1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68857-8751-6DC1-51B5-12713B1E2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6D49D-1964-CE7A-F2D7-817F8291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36" y="374109"/>
            <a:ext cx="2796363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DA19E-6256-7237-FA86-7E79A216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30" y="1478039"/>
            <a:ext cx="2604976" cy="1690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EC0141-8D58-C68F-959D-4AC5C95DC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31" y="3210574"/>
            <a:ext cx="2604976" cy="16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0575-6C58-4945-3F62-9313359D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172644"/>
            <a:ext cx="8442796" cy="408795"/>
          </a:xfrm>
        </p:spPr>
        <p:txBody>
          <a:bodyPr/>
          <a:lstStyle/>
          <a:p>
            <a:r>
              <a:rPr lang="en-US" dirty="0"/>
              <a:t>What the LSAT tool offers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68087-424B-D183-6FF2-1A03BE867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756479"/>
            <a:ext cx="6336800" cy="3856382"/>
          </a:xfrm>
        </p:spPr>
        <p:txBody>
          <a:bodyPr/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Dairy Sustainability Assessment 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The dairy component of the LSAT: 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Dairy Sustainability Assessment Tool (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DSAT), serves as a scorecard for assessing current sustainability issues and fostering stakeholder dialogue.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Application and Testing of the Tool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The DSAT has been successfully tested and applied in workshops and training sessions in </a:t>
            </a:r>
            <a:r>
              <a:rPr lang="en-US" sz="1200" dirty="0">
                <a:solidFill>
                  <a:srgbClr val="374151"/>
                </a:solidFill>
                <a:latin typeface="+mn-lt"/>
              </a:rPr>
              <a:t>Ethiopia, Kenya, Rwanda, Tanzania and Uganda</a:t>
            </a: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Comprehensive Approach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The tool encompasses the three pillars of sustainability: Economic, social, and environmental aspects.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sz="1200" b="1" i="0" dirty="0">
                <a:solidFill>
                  <a:srgbClr val="374151"/>
                </a:solidFill>
                <a:effectLst/>
                <a:latin typeface="+mn-lt"/>
              </a:rPr>
              <a:t> Customizable Assessment for Acute Threats</a:t>
            </a:r>
            <a:endParaRPr lang="en-US" sz="1200" b="0" i="0" dirty="0">
              <a:solidFill>
                <a:srgbClr val="374151"/>
              </a:solidFill>
              <a:effectLst/>
              <a:latin typeface="+mn-lt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200" b="0" i="0" dirty="0">
                <a:solidFill>
                  <a:srgbClr val="374151"/>
                </a:solidFill>
                <a:effectLst/>
                <a:latin typeface="+mn-lt"/>
              </a:rPr>
              <a:t>Users can select specific aspects they deem critical to the sustainability of their dairy venture.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BC00C-8D59-DC1C-237A-34BC7FF7E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900"/>
              </a:lnSpc>
            </a:pPr>
            <a:fld id="{F25965E0-7062-474C-8671-DB3A3CE669B0}" type="slidenum">
              <a:rPr lang="en-GB" smtClean="0"/>
              <a:pPr algn="r">
                <a:lnSpc>
                  <a:spcPts val="900"/>
                </a:lnSpc>
              </a:pPr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A59B6-F25D-664F-35BA-E548F043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45" y="756479"/>
            <a:ext cx="2071687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E621-F6FE-4DAF-BD7C-47E40D49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4" y="155163"/>
            <a:ext cx="8399016" cy="675529"/>
          </a:xfrm>
        </p:spPr>
        <p:txBody>
          <a:bodyPr/>
          <a:lstStyle/>
          <a:p>
            <a:r>
              <a:rPr lang="en-GB" b="1" dirty="0"/>
              <a:t>What inspired DSAT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BA93C-C119-40F0-B5FE-E14E8BDB9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lnSpc>
                <a:spcPts val="900"/>
              </a:lnSpc>
            </a:pPr>
            <a:fld id="{F25965E0-7062-474C-8671-DB3A3CE669B0}" type="slidenum">
              <a:rPr lang="en-GB">
                <a:solidFill>
                  <a:srgbClr val="005172"/>
                </a:solidFill>
              </a:rPr>
              <a:pPr algn="r" defTabSz="685800">
                <a:lnSpc>
                  <a:spcPts val="900"/>
                </a:lnSpc>
              </a:pPr>
              <a:t>8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3394-12A1-4CAB-A2AF-550E32F9267E}"/>
              </a:ext>
            </a:extLst>
          </p:cNvPr>
          <p:cNvSpPr/>
          <p:nvPr/>
        </p:nvSpPr>
        <p:spPr>
          <a:xfrm>
            <a:off x="508764" y="830692"/>
            <a:ext cx="8566484" cy="353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600"/>
              </a:spcAft>
            </a:pPr>
            <a:r>
              <a:rPr lang="en-GB" b="1" dirty="0">
                <a:solidFill>
                  <a:srgbClr val="005172"/>
                </a:solidFill>
              </a:rPr>
              <a:t>Use DSAT as a </a:t>
            </a:r>
            <a:r>
              <a:rPr lang="en-GB" b="1" dirty="0">
                <a:solidFill>
                  <a:srgbClr val="C00000"/>
                </a:solidFill>
              </a:rPr>
              <a:t>tool</a:t>
            </a:r>
            <a:r>
              <a:rPr lang="en-GB" b="1" dirty="0">
                <a:solidFill>
                  <a:srgbClr val="005172"/>
                </a:solidFill>
              </a:rPr>
              <a:t> to facilitate constructive discussion on the </a:t>
            </a:r>
            <a:r>
              <a:rPr lang="en-GB" b="1" dirty="0">
                <a:solidFill>
                  <a:srgbClr val="C00000"/>
                </a:solidFill>
              </a:rPr>
              <a:t>people-planet-profit sustainability of dairy production</a:t>
            </a:r>
            <a:r>
              <a:rPr lang="en-US" b="1" dirty="0">
                <a:solidFill>
                  <a:srgbClr val="005172"/>
                </a:solidFill>
              </a:rPr>
              <a:t>, helping stakeholders to: </a:t>
            </a:r>
          </a:p>
          <a:p>
            <a:pPr marL="685800" lvl="1" indent="-342900" defTabSz="6858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GB" b="1" dirty="0">
                <a:solidFill>
                  <a:srgbClr val="005172"/>
                </a:solidFill>
              </a:rPr>
              <a:t>Identify the main threats to sustainability</a:t>
            </a:r>
            <a:endParaRPr lang="en-US" b="1" dirty="0">
              <a:solidFill>
                <a:srgbClr val="005172"/>
              </a:solidFill>
            </a:endParaRPr>
          </a:p>
          <a:p>
            <a:pPr marL="685800" lvl="1" indent="-342900" defTabSz="6858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5172"/>
                </a:solidFill>
              </a:rPr>
              <a:t>Score the current performance of the dairy system(s)</a:t>
            </a:r>
          </a:p>
          <a:p>
            <a:pPr marL="685800" lvl="1" indent="-342900" defTabSz="685800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5172"/>
                </a:solidFill>
              </a:rPr>
              <a:t>Generate further discussions on pathways and actions on how dairy can generate </a:t>
            </a:r>
            <a:r>
              <a:rPr lang="en-US" b="1" i="1" dirty="0">
                <a:solidFill>
                  <a:srgbClr val="005172"/>
                </a:solidFill>
              </a:rPr>
              <a:t>healthy diets, income &amp; livelihoods, and a sustainable resource base</a:t>
            </a:r>
            <a:endParaRPr lang="en-US" b="1" dirty="0">
              <a:solidFill>
                <a:srgbClr val="005172"/>
              </a:solidFill>
            </a:endParaRPr>
          </a:p>
          <a:p>
            <a:pPr defTabSz="685800">
              <a:lnSpc>
                <a:spcPct val="15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GB" b="1" i="1" dirty="0">
                <a:solidFill>
                  <a:srgbClr val="005172"/>
                </a:solidFill>
                <a:sym typeface="Wingdings" panose="05000000000000000000" pitchFamily="2" charset="2"/>
              </a:rPr>
              <a:t> </a:t>
            </a:r>
            <a:r>
              <a:rPr lang="en-GB" b="1" i="1" dirty="0">
                <a:solidFill>
                  <a:srgbClr val="005172"/>
                </a:solidFill>
              </a:rPr>
              <a:t> DSAT was developed for East Africa </a:t>
            </a:r>
            <a:endParaRPr lang="en-US" b="1" i="1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11B5-640F-496A-9279-910384F1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12" y="172641"/>
            <a:ext cx="8272348" cy="591201"/>
          </a:xfrm>
        </p:spPr>
        <p:txBody>
          <a:bodyPr/>
          <a:lstStyle/>
          <a:p>
            <a:r>
              <a:rPr lang="en-GB" sz="2000" b="1" dirty="0"/>
              <a:t>How DSAT was developed – 10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EC11-9F90-4AC5-8488-5AEE452C8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lnSpc>
                <a:spcPts val="900"/>
              </a:lnSpc>
            </a:pPr>
            <a:fld id="{F25965E0-7062-474C-8671-DB3A3CE669B0}" type="slidenum">
              <a:rPr lang="en-GB">
                <a:solidFill>
                  <a:srgbClr val="005172"/>
                </a:solidFill>
              </a:rPr>
              <a:pPr algn="r" defTabSz="685800">
                <a:lnSpc>
                  <a:spcPts val="900"/>
                </a:lnSpc>
              </a:pPr>
              <a:t>9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3F9F6-C1B8-473B-A9C2-4D42A3E8F2FA}"/>
              </a:ext>
            </a:extLst>
          </p:cNvPr>
          <p:cNvSpPr/>
          <p:nvPr/>
        </p:nvSpPr>
        <p:spPr>
          <a:xfrm>
            <a:off x="192628" y="838201"/>
            <a:ext cx="6059161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37160">
              <a:lnSpc>
                <a:spcPct val="150000"/>
              </a:lnSpc>
              <a:buFontTx/>
              <a:buAutoNum type="alphaLcPeriod"/>
            </a:pPr>
            <a:r>
              <a:rPr lang="en-US" dirty="0">
                <a:solidFill>
                  <a:srgbClr val="005172"/>
                </a:solidFill>
              </a:rPr>
              <a:t>Inspiration</a:t>
            </a:r>
          </a:p>
          <a:p>
            <a:pPr marL="342900" indent="-342900" defTabSz="137160">
              <a:lnSpc>
                <a:spcPct val="150000"/>
              </a:lnSpc>
              <a:buFontTx/>
              <a:buAutoNum type="alphaLcPeriod"/>
            </a:pPr>
            <a:r>
              <a:rPr lang="en-US" dirty="0">
                <a:solidFill>
                  <a:srgbClr val="005172"/>
                </a:solidFill>
              </a:rPr>
              <a:t>Overview of potential threats to dairy sustainability </a:t>
            </a:r>
          </a:p>
          <a:p>
            <a:pPr marL="342900" indent="-342900" defTabSz="137160">
              <a:lnSpc>
                <a:spcPct val="150000"/>
              </a:lnSpc>
              <a:buFontTx/>
              <a:buAutoNum type="alphaLcPeriod"/>
            </a:pPr>
            <a:r>
              <a:rPr lang="en-US" dirty="0">
                <a:solidFill>
                  <a:srgbClr val="005172"/>
                </a:solidFill>
              </a:rPr>
              <a:t>Selected key sustainability aspects, with </a:t>
            </a:r>
            <a:r>
              <a:rPr lang="en-GB" dirty="0">
                <a:solidFill>
                  <a:srgbClr val="005172"/>
                </a:solidFill>
              </a:rPr>
              <a:t>people, profit and planet angles</a:t>
            </a:r>
            <a:endParaRPr lang="en-US" dirty="0">
              <a:solidFill>
                <a:srgbClr val="005172"/>
              </a:solidFill>
            </a:endParaRPr>
          </a:p>
          <a:p>
            <a:pPr marL="342900" indent="-342900" defTabSz="137160">
              <a:lnSpc>
                <a:spcPct val="150000"/>
              </a:lnSpc>
              <a:buFontTx/>
              <a:buAutoNum type="alphaLcPeriod"/>
            </a:pPr>
            <a:r>
              <a:rPr lang="en-US" dirty="0">
                <a:solidFill>
                  <a:srgbClr val="005172"/>
                </a:solidFill>
              </a:rPr>
              <a:t>Defined 3 relevant system scales: </a:t>
            </a:r>
            <a:r>
              <a:rPr lang="en-GB" dirty="0">
                <a:solidFill>
                  <a:srgbClr val="005172"/>
                </a:solidFill>
              </a:rPr>
              <a:t>farm, region/milkshed/cluster and sector/national level</a:t>
            </a:r>
            <a:r>
              <a:rPr lang="en-US" dirty="0">
                <a:solidFill>
                  <a:srgbClr val="005172"/>
                </a:solidFill>
              </a:rPr>
              <a:t> </a:t>
            </a:r>
          </a:p>
          <a:p>
            <a:pPr marL="342900" indent="-342900" defTabSz="137160">
              <a:lnSpc>
                <a:spcPct val="150000"/>
              </a:lnSpc>
              <a:buFontTx/>
              <a:buAutoNum type="alphaLcPeriod"/>
            </a:pPr>
            <a:r>
              <a:rPr lang="en-US" dirty="0">
                <a:solidFill>
                  <a:srgbClr val="005172"/>
                </a:solidFill>
              </a:rPr>
              <a:t>Selected indicators for sustainability aspects, across system scales, based on previous studies: </a:t>
            </a:r>
            <a:r>
              <a:rPr lang="en-GB" dirty="0">
                <a:solidFill>
                  <a:srgbClr val="005172"/>
                </a:solidFill>
              </a:rPr>
              <a:t>RISE, SAFA, PG, IDEA and TAPE tools (Ndambi et al., 2020; </a:t>
            </a:r>
            <a:r>
              <a:rPr lang="en-GB" dirty="0" err="1">
                <a:solidFill>
                  <a:srgbClr val="005172"/>
                </a:solidFill>
              </a:rPr>
              <a:t>Mottet</a:t>
            </a:r>
            <a:r>
              <a:rPr lang="en-GB" dirty="0">
                <a:solidFill>
                  <a:srgbClr val="005172"/>
                </a:solidFill>
              </a:rPr>
              <a:t> et al., 2020).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E27C3-E3AA-4B93-AD91-8CD92C0C4744}"/>
              </a:ext>
            </a:extLst>
          </p:cNvPr>
          <p:cNvSpPr/>
          <p:nvPr/>
        </p:nvSpPr>
        <p:spPr>
          <a:xfrm>
            <a:off x="1306091" y="2719945"/>
            <a:ext cx="2279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"/>
            <a:r>
              <a:rPr lang="en-US" sz="1500" b="1" dirty="0">
                <a:solidFill>
                  <a:srgbClr val="005172"/>
                </a:solidFill>
              </a:rPr>
              <a:t> </a:t>
            </a:r>
            <a:endParaRPr lang="en-GB" sz="1500" b="1" dirty="0">
              <a:solidFill>
                <a:srgbClr val="00517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7B973-CD1E-5426-2083-2857F11B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53" y="838201"/>
            <a:ext cx="2115879" cy="1979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6C283-ECA8-26E5-725F-AF5C659CE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8331"/>
          <a:stretch/>
        </p:blipFill>
        <p:spPr>
          <a:xfrm>
            <a:off x="6284372" y="3160162"/>
            <a:ext cx="2667000" cy="17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Wageningen UR 2020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EE978B9D31F24C8C03783EB13907C5" ma:contentTypeVersion="10" ma:contentTypeDescription="Een nieuw document maken." ma:contentTypeScope="" ma:versionID="cb723649c6ba2e0b7bd74c93d8a3a2b2">
  <xsd:schema xmlns:xsd="http://www.w3.org/2001/XMLSchema" xmlns:xs="http://www.w3.org/2001/XMLSchema" xmlns:p="http://schemas.microsoft.com/office/2006/metadata/properties" xmlns:ns2="b1183212-b659-4b32-9814-4359626cda5d" xmlns:ns3="a0285f9b-e28e-4540-b269-05b7ecde58d0" targetNamespace="http://schemas.microsoft.com/office/2006/metadata/properties" ma:root="true" ma:fieldsID="4f32153398aac2597a3b865afcc9d674" ns2:_="" ns3:_="">
    <xsd:import namespace="b1183212-b659-4b32-9814-4359626cda5d"/>
    <xsd:import namespace="a0285f9b-e28e-4540-b269-05b7ecde5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3212-b659-4b32-9814-4359626cd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85f9b-e28e-4540-b269-05b7ecde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285f9b-e28e-4540-b269-05b7ecde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7AECDAD-AA74-4090-842C-4E82E6F5F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695EBF-F50F-49E9-8BDB-D70A586C5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83212-b659-4b32-9814-4359626cda5d"/>
    <ds:schemaRef ds:uri="a0285f9b-e28e-4540-b269-05b7ecde5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E4888C-CD4B-4C29-85BC-CD498261717E}">
  <ds:schemaRefs>
    <ds:schemaRef ds:uri="http://schemas.microsoft.com/office/2006/metadata/properties"/>
    <ds:schemaRef ds:uri="http://schemas.microsoft.com/office/infopath/2007/PartnerControls"/>
    <ds:schemaRef ds:uri="a0285f9b-e28e-4540-b269-05b7ecde58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18223</TotalTime>
  <Words>1170</Words>
  <Application>Microsoft Office PowerPoint</Application>
  <PresentationFormat>On-screen Show (16:9)</PresentationFormat>
  <Paragraphs>124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Wingdings</vt:lpstr>
      <vt:lpstr>Wingdings 3</vt:lpstr>
      <vt:lpstr>Ion</vt:lpstr>
      <vt:lpstr>Wageningen UR 2020</vt:lpstr>
      <vt:lpstr>Livestock Sustainability Assessment Tool (LSAT) </vt:lpstr>
      <vt:lpstr>Outline</vt:lpstr>
      <vt:lpstr>Introduction</vt:lpstr>
      <vt:lpstr>Sustainability talks are hitting the globe</vt:lpstr>
      <vt:lpstr>The sustainability perspective: Europe vs Africa</vt:lpstr>
      <vt:lpstr>Why assess sustainability?</vt:lpstr>
      <vt:lpstr>What the LSAT tool offers</vt:lpstr>
      <vt:lpstr>What inspired DSAT development</vt:lpstr>
      <vt:lpstr>How DSAT was developed – 10 steps</vt:lpstr>
      <vt:lpstr>How DSAT was developed – 10 steps cont.</vt:lpstr>
      <vt:lpstr>Thank you very much for your attention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COW NUTRITION</dc:title>
  <dc:creator>Alvarez Aranguiz, Adolfo</dc:creator>
  <cp:lastModifiedBy>Ndambi, Asaah</cp:lastModifiedBy>
  <cp:revision>34</cp:revision>
  <dcterms:created xsi:type="dcterms:W3CDTF">2021-01-30T11:37:26Z</dcterms:created>
  <dcterms:modified xsi:type="dcterms:W3CDTF">2023-11-21T07:33:54Z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0x01010031EE978B9D31F24C8C03783EB13907C5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25600</vt:r8>
  </property>
</Properties>
</file>