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7"/>
  </p:notesMasterIdLst>
  <p:sldIdLst>
    <p:sldId id="256" r:id="rId2"/>
    <p:sldId id="257" r:id="rId3"/>
    <p:sldId id="258" r:id="rId4"/>
    <p:sldId id="259" r:id="rId5"/>
    <p:sldId id="260" r:id="rId6"/>
  </p:sldIdLst>
  <p:sldSz cx="9144000" cy="5143500" type="screen16x9"/>
  <p:notesSz cx="6858000" cy="9144000"/>
  <p:embeddedFontLst>
    <p:embeddedFont>
      <p:font typeface="Corbel" panose="020B0503020204020204" pitchFamily="34" charset="0"/>
      <p:regular r:id="rId8"/>
      <p:bold r:id="rId9"/>
      <p:italic r:id="rId10"/>
      <p:boldItalic r:id="rId11"/>
    </p:embeddedFont>
    <p:embeddedFont>
      <p:font typeface="Kalam" panose="020B0604020202020204" charset="0"/>
      <p:regular r:id="rId12"/>
      <p:bold r:id="rId13"/>
    </p:embeddedFont>
    <p:embeddedFont>
      <p:font typeface="Montserrat" panose="00000500000000000000" pitchFamily="2" charset="0"/>
      <p:regular r:id="rId14"/>
      <p:bold r:id="rId15"/>
      <p:italic r:id="rId16"/>
      <p:boldItalic r:id="rId17"/>
    </p:embeddedFont>
    <p:embeddedFont>
      <p:font typeface="Poppins" panose="00000500000000000000" pitchFamily="2" charset="0"/>
      <p:regular r:id="rId18"/>
      <p:bold r:id="rId19"/>
      <p:italic r:id="rId20"/>
      <p:boldItalic r:id="rId21"/>
    </p:embeddedFont>
    <p:embeddedFont>
      <p:font typeface="Roboto" panose="02000000000000000000" pitchFamily="2" charset="0"/>
      <p:regular r:id="rId22"/>
      <p:bold r:id="rId23"/>
      <p:italic r:id="rId24"/>
      <p:boldItalic r:id="rId25"/>
    </p:embeddedFont>
    <p:embeddedFont>
      <p:font typeface="Syncopate" panose="020B0604020202020204" charset="0"/>
      <p:regular r:id="rId26"/>
      <p:bold r:id="rId27"/>
    </p:embeddedFont>
    <p:embeddedFont>
      <p:font typeface="Titillium Web" panose="00000500000000000000" pitchFamily="2" charset="0"/>
      <p:regular r:id="rId28"/>
      <p:bold r:id="rId29"/>
      <p:italic r:id="rId30"/>
      <p:boldItalic r:id="rId31"/>
    </p:embeddedFont>
    <p:embeddedFont>
      <p:font typeface="Vollkorn" panose="020B0604020202020204" charset="0"/>
      <p:regular r:id="rId32"/>
      <p:bold r:id="rId33"/>
      <p:italic r:id="rId34"/>
      <p:boldItalic r:id="rId35"/>
    </p:embeddedFont>
    <p:embeddedFont>
      <p:font typeface="Vollkorn SemiBold" panose="020B060402020202020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76CD873-A395-4159-80A2-F92AEFEF0DEC}">
  <a:tblStyle styleId="{B76CD873-A395-4159-80A2-F92AEFEF0DE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54"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font" Target="fonts/font19.fntdata"/><Relationship Id="rId39" Type="http://schemas.openxmlformats.org/officeDocument/2006/relationships/font" Target="fonts/font32.fntdata"/><Relationship Id="rId3" Type="http://schemas.openxmlformats.org/officeDocument/2006/relationships/slide" Target="slides/slide2.xml"/><Relationship Id="rId21" Type="http://schemas.openxmlformats.org/officeDocument/2006/relationships/font" Target="fonts/font14.fntdata"/><Relationship Id="rId34" Type="http://schemas.openxmlformats.org/officeDocument/2006/relationships/font" Target="fonts/font27.fntdata"/><Relationship Id="rId42" Type="http://schemas.openxmlformats.org/officeDocument/2006/relationships/theme" Target="theme/theme1.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font" Target="fonts/font18.fntdata"/><Relationship Id="rId33" Type="http://schemas.openxmlformats.org/officeDocument/2006/relationships/font" Target="fonts/font26.fntdata"/><Relationship Id="rId38" Type="http://schemas.openxmlformats.org/officeDocument/2006/relationships/font" Target="fonts/font31.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font" Target="fonts/font13.fntdata"/><Relationship Id="rId29" Type="http://schemas.openxmlformats.org/officeDocument/2006/relationships/font" Target="fonts/font22.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openxmlformats.org/officeDocument/2006/relationships/font" Target="fonts/font17.fntdata"/><Relationship Id="rId32" Type="http://schemas.openxmlformats.org/officeDocument/2006/relationships/font" Target="fonts/font25.fntdata"/><Relationship Id="rId37" Type="http://schemas.openxmlformats.org/officeDocument/2006/relationships/font" Target="fonts/font30.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font" Target="fonts/font16.fntdata"/><Relationship Id="rId28" Type="http://schemas.openxmlformats.org/officeDocument/2006/relationships/font" Target="fonts/font21.fntdata"/><Relationship Id="rId36" Type="http://schemas.openxmlformats.org/officeDocument/2006/relationships/font" Target="fonts/font29.fntdata"/><Relationship Id="rId10" Type="http://schemas.openxmlformats.org/officeDocument/2006/relationships/font" Target="fonts/font3.fntdata"/><Relationship Id="rId19" Type="http://schemas.openxmlformats.org/officeDocument/2006/relationships/font" Target="fonts/font12.fntdata"/><Relationship Id="rId31" Type="http://schemas.openxmlformats.org/officeDocument/2006/relationships/font" Target="fonts/font24.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 Id="rId27" Type="http://schemas.openxmlformats.org/officeDocument/2006/relationships/font" Target="fonts/font20.fntdata"/><Relationship Id="rId30" Type="http://schemas.openxmlformats.org/officeDocument/2006/relationships/font" Target="fonts/font23.fntdata"/><Relationship Id="rId35" Type="http://schemas.openxmlformats.org/officeDocument/2006/relationships/font" Target="fonts/font28.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f978f955f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f978f955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f6175a8a26_3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f6175a8a26_3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Titillium Web"/>
                <a:ea typeface="Titillium Web"/>
                <a:cs typeface="Titillium Web"/>
                <a:sym typeface="Titillium Web"/>
              </a:rPr>
              <a:t>Ask these questions:</a:t>
            </a:r>
            <a:endParaRPr sz="1200">
              <a:solidFill>
                <a:schemeClr val="dk1"/>
              </a:solidFill>
              <a:latin typeface="Titillium Web"/>
              <a:ea typeface="Titillium Web"/>
              <a:cs typeface="Titillium Web"/>
              <a:sym typeface="Titillium Web"/>
            </a:endParaRPr>
          </a:p>
          <a:p>
            <a:pPr marL="457200" lvl="0" indent="-304800" algn="l" rtl="0">
              <a:lnSpc>
                <a:spcPct val="115000"/>
              </a:lnSpc>
              <a:spcBef>
                <a:spcPts val="0"/>
              </a:spcBef>
              <a:spcAft>
                <a:spcPts val="0"/>
              </a:spcAft>
              <a:buClr>
                <a:schemeClr val="dk1"/>
              </a:buClr>
              <a:buSzPts val="1200"/>
              <a:buFont typeface="Titillium Web"/>
              <a:buChar char="●"/>
            </a:pPr>
            <a:r>
              <a:rPr lang="en" sz="1200">
                <a:solidFill>
                  <a:schemeClr val="dk1"/>
                </a:solidFill>
                <a:latin typeface="Titillium Web"/>
                <a:ea typeface="Titillium Web"/>
                <a:cs typeface="Titillium Web"/>
                <a:sym typeface="Titillium Web"/>
              </a:rPr>
              <a:t>Who pays?</a:t>
            </a:r>
            <a:endParaRPr sz="1200">
              <a:solidFill>
                <a:schemeClr val="dk1"/>
              </a:solidFill>
              <a:latin typeface="Titillium Web"/>
              <a:ea typeface="Titillium Web"/>
              <a:cs typeface="Titillium Web"/>
              <a:sym typeface="Titillium Web"/>
            </a:endParaRPr>
          </a:p>
          <a:p>
            <a:pPr marL="457200" lvl="0" indent="-304800" algn="l" rtl="0">
              <a:lnSpc>
                <a:spcPct val="115000"/>
              </a:lnSpc>
              <a:spcBef>
                <a:spcPts val="0"/>
              </a:spcBef>
              <a:spcAft>
                <a:spcPts val="0"/>
              </a:spcAft>
              <a:buClr>
                <a:schemeClr val="dk1"/>
              </a:buClr>
              <a:buSzPts val="1200"/>
              <a:buFont typeface="Titillium Web"/>
              <a:buChar char="●"/>
            </a:pPr>
            <a:r>
              <a:rPr lang="en" sz="1200">
                <a:solidFill>
                  <a:schemeClr val="dk1"/>
                </a:solidFill>
                <a:latin typeface="Titillium Web"/>
                <a:ea typeface="Titillium Web"/>
                <a:cs typeface="Titillium Web"/>
                <a:sym typeface="Titillium Web"/>
              </a:rPr>
              <a:t>What do they pay for?</a:t>
            </a:r>
            <a:endParaRPr sz="1200">
              <a:solidFill>
                <a:schemeClr val="dk1"/>
              </a:solidFill>
              <a:latin typeface="Titillium Web"/>
              <a:ea typeface="Titillium Web"/>
              <a:cs typeface="Titillium Web"/>
              <a:sym typeface="Titillium Web"/>
            </a:endParaRPr>
          </a:p>
          <a:p>
            <a:pPr marL="457200" lvl="0" indent="-304800" algn="l" rtl="0">
              <a:lnSpc>
                <a:spcPct val="115000"/>
              </a:lnSpc>
              <a:spcBef>
                <a:spcPts val="0"/>
              </a:spcBef>
              <a:spcAft>
                <a:spcPts val="0"/>
              </a:spcAft>
              <a:buClr>
                <a:schemeClr val="dk1"/>
              </a:buClr>
              <a:buSzPts val="1200"/>
              <a:buFont typeface="Titillium Web"/>
              <a:buChar char="●"/>
            </a:pPr>
            <a:r>
              <a:rPr lang="en" sz="1200">
                <a:solidFill>
                  <a:schemeClr val="dk1"/>
                </a:solidFill>
                <a:latin typeface="Titillium Web"/>
                <a:ea typeface="Titillium Web"/>
                <a:cs typeface="Titillium Web"/>
                <a:sym typeface="Titillium Web"/>
              </a:rPr>
              <a:t>When and how do they pay?</a:t>
            </a:r>
            <a:endParaRPr sz="1200">
              <a:solidFill>
                <a:schemeClr val="dk1"/>
              </a:solidFill>
              <a:latin typeface="Titillium Web"/>
              <a:ea typeface="Titillium Web"/>
              <a:cs typeface="Titillium Web"/>
              <a:sym typeface="Titillium Web"/>
            </a:endParaRPr>
          </a:p>
          <a:p>
            <a:pPr marL="457200" lvl="0" indent="-304800" algn="l" rtl="0">
              <a:lnSpc>
                <a:spcPct val="115000"/>
              </a:lnSpc>
              <a:spcBef>
                <a:spcPts val="0"/>
              </a:spcBef>
              <a:spcAft>
                <a:spcPts val="0"/>
              </a:spcAft>
              <a:buClr>
                <a:schemeClr val="dk1"/>
              </a:buClr>
              <a:buSzPts val="1200"/>
              <a:buFont typeface="Titillium Web"/>
              <a:buChar char="●"/>
            </a:pPr>
            <a:r>
              <a:rPr lang="en" sz="1200">
                <a:solidFill>
                  <a:schemeClr val="dk1"/>
                </a:solidFill>
                <a:latin typeface="Titillium Web"/>
                <a:ea typeface="Titillium Web"/>
                <a:cs typeface="Titillium Web"/>
                <a:sym typeface="Titillium Web"/>
              </a:rPr>
              <a:t>Is this enough to financially sustain my business (also look at steady cash flow)</a:t>
            </a:r>
            <a:endParaRPr sz="1200">
              <a:solidFill>
                <a:schemeClr val="dk1"/>
              </a:solidFill>
              <a:latin typeface="Titillium Web"/>
              <a:ea typeface="Titillium Web"/>
              <a:cs typeface="Titillium Web"/>
              <a:sym typeface="Titillium Web"/>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d1d293f3e5_0_1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d1d293f3e5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Titillium Web"/>
                <a:ea typeface="Titillium Web"/>
                <a:cs typeface="Titillium Web"/>
                <a:sym typeface="Titillium Web"/>
              </a:rPr>
              <a:t>Ask these questions:</a:t>
            </a:r>
            <a:endParaRPr sz="1200">
              <a:solidFill>
                <a:schemeClr val="dk1"/>
              </a:solidFill>
              <a:latin typeface="Titillium Web"/>
              <a:ea typeface="Titillium Web"/>
              <a:cs typeface="Titillium Web"/>
              <a:sym typeface="Titillium Web"/>
            </a:endParaRPr>
          </a:p>
          <a:p>
            <a:pPr marL="457200" lvl="0" indent="-304800" algn="l" rtl="0">
              <a:lnSpc>
                <a:spcPct val="115000"/>
              </a:lnSpc>
              <a:spcBef>
                <a:spcPts val="0"/>
              </a:spcBef>
              <a:spcAft>
                <a:spcPts val="0"/>
              </a:spcAft>
              <a:buClr>
                <a:schemeClr val="dk1"/>
              </a:buClr>
              <a:buSzPts val="1200"/>
              <a:buFont typeface="Titillium Web"/>
              <a:buChar char="●"/>
            </a:pPr>
            <a:r>
              <a:rPr lang="en" sz="1200">
                <a:solidFill>
                  <a:schemeClr val="dk1"/>
                </a:solidFill>
                <a:latin typeface="Titillium Web"/>
                <a:ea typeface="Titillium Web"/>
                <a:cs typeface="Titillium Web"/>
                <a:sym typeface="Titillium Web"/>
              </a:rPr>
              <a:t>Who pays?</a:t>
            </a:r>
            <a:endParaRPr sz="1200">
              <a:solidFill>
                <a:schemeClr val="dk1"/>
              </a:solidFill>
              <a:latin typeface="Titillium Web"/>
              <a:ea typeface="Titillium Web"/>
              <a:cs typeface="Titillium Web"/>
              <a:sym typeface="Titillium Web"/>
            </a:endParaRPr>
          </a:p>
          <a:p>
            <a:pPr marL="457200" lvl="0" indent="-304800" algn="l" rtl="0">
              <a:lnSpc>
                <a:spcPct val="115000"/>
              </a:lnSpc>
              <a:spcBef>
                <a:spcPts val="0"/>
              </a:spcBef>
              <a:spcAft>
                <a:spcPts val="0"/>
              </a:spcAft>
              <a:buClr>
                <a:schemeClr val="dk1"/>
              </a:buClr>
              <a:buSzPts val="1200"/>
              <a:buFont typeface="Titillium Web"/>
              <a:buChar char="●"/>
            </a:pPr>
            <a:r>
              <a:rPr lang="en" sz="1200">
                <a:solidFill>
                  <a:schemeClr val="dk1"/>
                </a:solidFill>
                <a:latin typeface="Titillium Web"/>
                <a:ea typeface="Titillium Web"/>
                <a:cs typeface="Titillium Web"/>
                <a:sym typeface="Titillium Web"/>
              </a:rPr>
              <a:t>What do they pay for?</a:t>
            </a:r>
            <a:endParaRPr sz="1200">
              <a:solidFill>
                <a:schemeClr val="dk1"/>
              </a:solidFill>
              <a:latin typeface="Titillium Web"/>
              <a:ea typeface="Titillium Web"/>
              <a:cs typeface="Titillium Web"/>
              <a:sym typeface="Titillium Web"/>
            </a:endParaRPr>
          </a:p>
          <a:p>
            <a:pPr marL="457200" lvl="0" indent="-304800" algn="l" rtl="0">
              <a:lnSpc>
                <a:spcPct val="115000"/>
              </a:lnSpc>
              <a:spcBef>
                <a:spcPts val="0"/>
              </a:spcBef>
              <a:spcAft>
                <a:spcPts val="0"/>
              </a:spcAft>
              <a:buClr>
                <a:schemeClr val="dk1"/>
              </a:buClr>
              <a:buSzPts val="1200"/>
              <a:buFont typeface="Titillium Web"/>
              <a:buChar char="●"/>
            </a:pPr>
            <a:r>
              <a:rPr lang="en" sz="1200">
                <a:solidFill>
                  <a:schemeClr val="dk1"/>
                </a:solidFill>
                <a:latin typeface="Titillium Web"/>
                <a:ea typeface="Titillium Web"/>
                <a:cs typeface="Titillium Web"/>
                <a:sym typeface="Titillium Web"/>
              </a:rPr>
              <a:t>When and how do they pay?</a:t>
            </a:r>
            <a:endParaRPr sz="1200">
              <a:solidFill>
                <a:schemeClr val="dk1"/>
              </a:solidFill>
              <a:latin typeface="Titillium Web"/>
              <a:ea typeface="Titillium Web"/>
              <a:cs typeface="Titillium Web"/>
              <a:sym typeface="Titillium Web"/>
            </a:endParaRPr>
          </a:p>
          <a:p>
            <a:pPr marL="457200" lvl="0" indent="-304800" algn="l" rtl="0">
              <a:lnSpc>
                <a:spcPct val="115000"/>
              </a:lnSpc>
              <a:spcBef>
                <a:spcPts val="0"/>
              </a:spcBef>
              <a:spcAft>
                <a:spcPts val="0"/>
              </a:spcAft>
              <a:buClr>
                <a:schemeClr val="dk1"/>
              </a:buClr>
              <a:buSzPts val="1200"/>
              <a:buFont typeface="Titillium Web"/>
              <a:buChar char="●"/>
            </a:pPr>
            <a:r>
              <a:rPr lang="en" sz="1200">
                <a:solidFill>
                  <a:schemeClr val="dk1"/>
                </a:solidFill>
                <a:latin typeface="Titillium Web"/>
                <a:ea typeface="Titillium Web"/>
                <a:cs typeface="Titillium Web"/>
                <a:sym typeface="Titillium Web"/>
              </a:rPr>
              <a:t>Is this enough to financially sustain my business (also look at steady cash flow)</a:t>
            </a:r>
            <a:endParaRPr sz="1200">
              <a:solidFill>
                <a:schemeClr val="dk1"/>
              </a:solidFill>
              <a:latin typeface="Titillium Web"/>
              <a:ea typeface="Titillium Web"/>
              <a:cs typeface="Titillium Web"/>
              <a:sym typeface="Titillium Web"/>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d1d293f3e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d1d293f3e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ROJAN suggests: </a:t>
            </a:r>
            <a:r>
              <a:rPr lang="en" sz="1050">
                <a:solidFill>
                  <a:srgbClr val="3C4043"/>
                </a:solidFill>
                <a:highlight>
                  <a:srgbClr val="FFFFFF"/>
                </a:highlight>
                <a:latin typeface="Roboto"/>
                <a:ea typeface="Roboto"/>
                <a:cs typeface="Roboto"/>
                <a:sym typeface="Roboto"/>
              </a:rPr>
              <a:t>Add case study. We tested this before.</a:t>
            </a:r>
            <a:endParaRPr sz="1050">
              <a:solidFill>
                <a:srgbClr val="3C4043"/>
              </a:solidFill>
              <a:highlight>
                <a:srgbClr val="FFFFFF"/>
              </a:highlight>
              <a:latin typeface="Roboto"/>
              <a:ea typeface="Roboto"/>
              <a:cs typeface="Roboto"/>
              <a:sym typeface="Roboto"/>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d1d293f3e5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d1d293f3e5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ROJAN suggests: </a:t>
            </a:r>
            <a:r>
              <a:rPr lang="en" sz="1050">
                <a:solidFill>
                  <a:srgbClr val="3C4043"/>
                </a:solidFill>
                <a:highlight>
                  <a:srgbClr val="FFFFFF"/>
                </a:highlight>
                <a:latin typeface="Roboto"/>
                <a:ea typeface="Roboto"/>
                <a:cs typeface="Roboto"/>
                <a:sym typeface="Roboto"/>
              </a:rPr>
              <a:t>Add case study. We tested this before.</a:t>
            </a:r>
            <a:endParaRPr sz="1050">
              <a:solidFill>
                <a:srgbClr val="3C4043"/>
              </a:solidFill>
              <a:highlight>
                <a:srgbClr val="FFFFFF"/>
              </a:highlight>
              <a:latin typeface="Roboto"/>
              <a:ea typeface="Roboto"/>
              <a:cs typeface="Roboto"/>
              <a:sym typeface="Roboto"/>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4. Yellow logo - Right">
  <p:cSld name="TITLE_2_1_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ctrTitle"/>
          </p:nvPr>
        </p:nvSpPr>
        <p:spPr>
          <a:xfrm>
            <a:off x="339528" y="158488"/>
            <a:ext cx="7400100" cy="667200"/>
          </a:xfrm>
          <a:prstGeom prst="rect">
            <a:avLst/>
          </a:prstGeom>
        </p:spPr>
        <p:txBody>
          <a:bodyPr spcFirstLastPara="1" wrap="square" lIns="91425" tIns="91425" rIns="91425" bIns="91425" anchor="t" anchorCtr="0">
            <a:normAutofit/>
          </a:bodyPr>
          <a:lstStyle>
            <a:lvl1pPr lvl="0" rtl="0">
              <a:spcBef>
                <a:spcPts val="0"/>
              </a:spcBef>
              <a:spcAft>
                <a:spcPts val="0"/>
              </a:spcAft>
              <a:buSzPts val="2600"/>
              <a:buFont typeface="Vollkorn SemiBold"/>
              <a:buNone/>
              <a:defRPr sz="2600">
                <a:latin typeface="Vollkorn SemiBold"/>
                <a:ea typeface="Vollkorn SemiBold"/>
                <a:cs typeface="Vollkorn SemiBold"/>
                <a:sym typeface="Vollkorn SemiBold"/>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52" name="Google Shape;52;p13"/>
          <p:cNvSpPr txBox="1">
            <a:spLocks noGrp="1"/>
          </p:cNvSpPr>
          <p:nvPr>
            <p:ph type="body" idx="1"/>
          </p:nvPr>
        </p:nvSpPr>
        <p:spPr>
          <a:xfrm>
            <a:off x="729798" y="1399200"/>
            <a:ext cx="4209900" cy="2380500"/>
          </a:xfrm>
          <a:prstGeom prst="rect">
            <a:avLst/>
          </a:prstGeom>
        </p:spPr>
        <p:txBody>
          <a:bodyPr spcFirstLastPara="1" wrap="square" lIns="0" tIns="91425" rIns="91425" bIns="91425" anchor="t" anchorCtr="0">
            <a:normAutofit/>
          </a:bodyPr>
          <a:lstStyle>
            <a:lvl1pPr marL="457200" lvl="0" indent="-298450" rtl="0">
              <a:lnSpc>
                <a:spcPct val="150000"/>
              </a:lnSpc>
              <a:spcBef>
                <a:spcPts val="0"/>
              </a:spcBef>
              <a:spcAft>
                <a:spcPts val="0"/>
              </a:spcAft>
              <a:buSzPts val="1100"/>
              <a:buFont typeface="Montserrat"/>
              <a:buChar char="●"/>
              <a:defRPr sz="1100">
                <a:latin typeface="Montserrat"/>
                <a:ea typeface="Montserrat"/>
                <a:cs typeface="Montserrat"/>
                <a:sym typeface="Montserrat"/>
              </a:defRPr>
            </a:lvl1pPr>
            <a:lvl2pPr marL="914400" lvl="1" indent="-298450" rtl="0">
              <a:lnSpc>
                <a:spcPct val="150000"/>
              </a:lnSpc>
              <a:spcBef>
                <a:spcPts val="0"/>
              </a:spcBef>
              <a:spcAft>
                <a:spcPts val="0"/>
              </a:spcAft>
              <a:buSzPts val="1100"/>
              <a:buFont typeface="Montserrat"/>
              <a:buChar char="○"/>
              <a:defRPr sz="1100">
                <a:latin typeface="Montserrat"/>
                <a:ea typeface="Montserrat"/>
                <a:cs typeface="Montserrat"/>
                <a:sym typeface="Montserrat"/>
              </a:defRPr>
            </a:lvl2pPr>
            <a:lvl3pPr marL="1371600" lvl="2" indent="-298450" rtl="0">
              <a:lnSpc>
                <a:spcPct val="150000"/>
              </a:lnSpc>
              <a:spcBef>
                <a:spcPts val="0"/>
              </a:spcBef>
              <a:spcAft>
                <a:spcPts val="0"/>
              </a:spcAft>
              <a:buSzPts val="1100"/>
              <a:buFont typeface="Montserrat"/>
              <a:buChar char="■"/>
              <a:defRPr sz="1100">
                <a:latin typeface="Montserrat"/>
                <a:ea typeface="Montserrat"/>
                <a:cs typeface="Montserrat"/>
                <a:sym typeface="Montserrat"/>
              </a:defRPr>
            </a:lvl3pPr>
            <a:lvl4pPr marL="1828800" lvl="3" indent="-298450" rtl="0">
              <a:lnSpc>
                <a:spcPct val="150000"/>
              </a:lnSpc>
              <a:spcBef>
                <a:spcPts val="0"/>
              </a:spcBef>
              <a:spcAft>
                <a:spcPts val="0"/>
              </a:spcAft>
              <a:buSzPts val="1100"/>
              <a:buFont typeface="Montserrat"/>
              <a:buChar char="●"/>
              <a:defRPr sz="1100">
                <a:latin typeface="Montserrat"/>
                <a:ea typeface="Montserrat"/>
                <a:cs typeface="Montserrat"/>
                <a:sym typeface="Montserrat"/>
              </a:defRPr>
            </a:lvl4pPr>
            <a:lvl5pPr marL="2286000" lvl="4" indent="-298450" rtl="0">
              <a:lnSpc>
                <a:spcPct val="150000"/>
              </a:lnSpc>
              <a:spcBef>
                <a:spcPts val="0"/>
              </a:spcBef>
              <a:spcAft>
                <a:spcPts val="0"/>
              </a:spcAft>
              <a:buSzPts val="1100"/>
              <a:buFont typeface="Montserrat"/>
              <a:buChar char="○"/>
              <a:defRPr sz="1100">
                <a:latin typeface="Montserrat"/>
                <a:ea typeface="Montserrat"/>
                <a:cs typeface="Montserrat"/>
                <a:sym typeface="Montserrat"/>
              </a:defRPr>
            </a:lvl5pPr>
            <a:lvl6pPr marL="2743200" lvl="5" indent="-298450" rtl="0">
              <a:lnSpc>
                <a:spcPct val="150000"/>
              </a:lnSpc>
              <a:spcBef>
                <a:spcPts val="0"/>
              </a:spcBef>
              <a:spcAft>
                <a:spcPts val="0"/>
              </a:spcAft>
              <a:buSzPts val="1100"/>
              <a:buFont typeface="Montserrat"/>
              <a:buChar char="■"/>
              <a:defRPr sz="1100">
                <a:latin typeface="Montserrat"/>
                <a:ea typeface="Montserrat"/>
                <a:cs typeface="Montserrat"/>
                <a:sym typeface="Montserrat"/>
              </a:defRPr>
            </a:lvl6pPr>
            <a:lvl7pPr marL="3200400" lvl="6" indent="-298450" rtl="0">
              <a:lnSpc>
                <a:spcPct val="150000"/>
              </a:lnSpc>
              <a:spcBef>
                <a:spcPts val="0"/>
              </a:spcBef>
              <a:spcAft>
                <a:spcPts val="0"/>
              </a:spcAft>
              <a:buSzPts val="1100"/>
              <a:buFont typeface="Montserrat"/>
              <a:buChar char="●"/>
              <a:defRPr sz="1100">
                <a:latin typeface="Montserrat"/>
                <a:ea typeface="Montserrat"/>
                <a:cs typeface="Montserrat"/>
                <a:sym typeface="Montserrat"/>
              </a:defRPr>
            </a:lvl7pPr>
            <a:lvl8pPr marL="3657600" lvl="7" indent="-298450" rtl="0">
              <a:lnSpc>
                <a:spcPct val="150000"/>
              </a:lnSpc>
              <a:spcBef>
                <a:spcPts val="0"/>
              </a:spcBef>
              <a:spcAft>
                <a:spcPts val="0"/>
              </a:spcAft>
              <a:buSzPts val="1100"/>
              <a:buFont typeface="Montserrat"/>
              <a:buChar char="○"/>
              <a:defRPr sz="1100">
                <a:latin typeface="Montserrat"/>
                <a:ea typeface="Montserrat"/>
                <a:cs typeface="Montserrat"/>
                <a:sym typeface="Montserrat"/>
              </a:defRPr>
            </a:lvl8pPr>
            <a:lvl9pPr marL="4114800" lvl="8" indent="-298450" rtl="0">
              <a:lnSpc>
                <a:spcPct val="150000"/>
              </a:lnSpc>
              <a:spcBef>
                <a:spcPts val="0"/>
              </a:spcBef>
              <a:spcAft>
                <a:spcPts val="0"/>
              </a:spcAft>
              <a:buSzPts val="1100"/>
              <a:buFont typeface="Montserrat"/>
              <a:buChar char="■"/>
              <a:defRPr sz="1100">
                <a:latin typeface="Montserrat"/>
                <a:ea typeface="Montserrat"/>
                <a:cs typeface="Montserrat"/>
                <a:sym typeface="Montserrat"/>
              </a:defRPr>
            </a:lvl9pPr>
          </a:lstStyle>
          <a:p>
            <a:endParaRPr/>
          </a:p>
        </p:txBody>
      </p:sp>
      <p:sp>
        <p:nvSpPr>
          <p:cNvPr id="53" name="Google Shape;53;p13"/>
          <p:cNvSpPr txBox="1">
            <a:spLocks noGrp="1"/>
          </p:cNvSpPr>
          <p:nvPr>
            <p:ph type="subTitle" idx="2"/>
          </p:nvPr>
        </p:nvSpPr>
        <p:spPr>
          <a:xfrm>
            <a:off x="729800" y="1030775"/>
            <a:ext cx="4209900" cy="424500"/>
          </a:xfrm>
          <a:prstGeom prst="rect">
            <a:avLst/>
          </a:prstGeom>
        </p:spPr>
        <p:txBody>
          <a:bodyPr spcFirstLastPara="1" wrap="square" lIns="0" tIns="91425" rIns="91425" bIns="91425" anchor="t" anchorCtr="0">
            <a:normAutofit/>
          </a:bodyPr>
          <a:lstStyle>
            <a:lvl1pPr lvl="0" rtl="0">
              <a:spcBef>
                <a:spcPts val="0"/>
              </a:spcBef>
              <a:spcAft>
                <a:spcPts val="0"/>
              </a:spcAft>
              <a:buNone/>
              <a:defRPr b="1">
                <a:solidFill>
                  <a:schemeClr val="accent1"/>
                </a:solidFill>
                <a:latin typeface="Montserrat"/>
                <a:ea typeface="Montserrat"/>
                <a:cs typeface="Montserrat"/>
                <a:sym typeface="Montserrat"/>
              </a:defRPr>
            </a:lvl1pPr>
            <a:lvl2pPr lvl="1" rtl="0">
              <a:spcBef>
                <a:spcPts val="1200"/>
              </a:spcBef>
              <a:spcAft>
                <a:spcPts val="0"/>
              </a:spcAft>
              <a:buNone/>
              <a:defRPr/>
            </a:lvl2pPr>
            <a:lvl3pPr lvl="2" rtl="0">
              <a:spcBef>
                <a:spcPts val="1200"/>
              </a:spcBef>
              <a:spcAft>
                <a:spcPts val="0"/>
              </a:spcAft>
              <a:buNone/>
              <a:defRPr/>
            </a:lvl3pPr>
            <a:lvl4pPr lvl="3" rtl="0">
              <a:spcBef>
                <a:spcPts val="1200"/>
              </a:spcBef>
              <a:spcAft>
                <a:spcPts val="0"/>
              </a:spcAft>
              <a:buNone/>
              <a:defRPr/>
            </a:lvl4pPr>
            <a:lvl5pPr lvl="4" rtl="0">
              <a:spcBef>
                <a:spcPts val="1200"/>
              </a:spcBef>
              <a:spcAft>
                <a:spcPts val="0"/>
              </a:spcAft>
              <a:buNone/>
              <a:defRPr/>
            </a:lvl5pPr>
            <a:lvl6pPr lvl="5" rtl="0">
              <a:spcBef>
                <a:spcPts val="1200"/>
              </a:spcBef>
              <a:spcAft>
                <a:spcPts val="0"/>
              </a:spcAft>
              <a:buNone/>
              <a:defRPr/>
            </a:lvl6pPr>
            <a:lvl7pPr lvl="6" rtl="0">
              <a:spcBef>
                <a:spcPts val="1200"/>
              </a:spcBef>
              <a:spcAft>
                <a:spcPts val="0"/>
              </a:spcAft>
              <a:buNone/>
              <a:defRPr/>
            </a:lvl7pPr>
            <a:lvl8pPr lvl="7" rtl="0">
              <a:spcBef>
                <a:spcPts val="1200"/>
              </a:spcBef>
              <a:spcAft>
                <a:spcPts val="0"/>
              </a:spcAft>
              <a:buNone/>
              <a:defRPr/>
            </a:lvl8pPr>
            <a:lvl9pPr lvl="8" rtl="0">
              <a:spcBef>
                <a:spcPts val="1200"/>
              </a:spcBef>
              <a:spcAft>
                <a:spcPts val="1200"/>
              </a:spcAft>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8" name="Google Shape;58;p14"/>
          <p:cNvPicPr preferRelativeResize="0"/>
          <p:nvPr/>
        </p:nvPicPr>
        <p:blipFill>
          <a:blip r:embed="rId3">
            <a:alphaModFix/>
          </a:blip>
          <a:stretch>
            <a:fillRect/>
          </a:stretch>
        </p:blipFill>
        <p:spPr>
          <a:xfrm>
            <a:off x="5032843" y="0"/>
            <a:ext cx="4187357" cy="4849026"/>
          </a:xfrm>
          <a:prstGeom prst="rect">
            <a:avLst/>
          </a:prstGeom>
          <a:noFill/>
          <a:ln>
            <a:noFill/>
          </a:ln>
        </p:spPr>
      </p:pic>
      <p:sp>
        <p:nvSpPr>
          <p:cNvPr id="59" name="Google Shape;59;p14"/>
          <p:cNvSpPr txBox="1"/>
          <p:nvPr/>
        </p:nvSpPr>
        <p:spPr>
          <a:xfrm>
            <a:off x="792550" y="869800"/>
            <a:ext cx="3400200" cy="354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100" b="1">
                <a:solidFill>
                  <a:srgbClr val="107E7D"/>
                </a:solidFill>
                <a:latin typeface="Syncopate"/>
                <a:ea typeface="Syncopate"/>
                <a:cs typeface="Syncopate"/>
                <a:sym typeface="Syncopate"/>
              </a:rPr>
              <a:t>Digital agrifood Collective </a:t>
            </a:r>
            <a:endParaRPr sz="1500" b="1">
              <a:solidFill>
                <a:srgbClr val="107E7D"/>
              </a:solidFill>
              <a:latin typeface="Syncopate"/>
              <a:ea typeface="Syncopate"/>
              <a:cs typeface="Syncopate"/>
              <a:sym typeface="Syncopate"/>
            </a:endParaRPr>
          </a:p>
        </p:txBody>
      </p:sp>
      <p:sp>
        <p:nvSpPr>
          <p:cNvPr id="60" name="Google Shape;60;p14"/>
          <p:cNvSpPr txBox="1"/>
          <p:nvPr/>
        </p:nvSpPr>
        <p:spPr>
          <a:xfrm>
            <a:off x="413775" y="1027751"/>
            <a:ext cx="429600" cy="38100"/>
          </a:xfrm>
          <a:prstGeom prst="rect">
            <a:avLst/>
          </a:prstGeom>
          <a:solidFill>
            <a:srgbClr val="107E7D"/>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endParaRPr sz="950" b="1">
              <a:solidFill>
                <a:srgbClr val="FFFFFF"/>
              </a:solidFill>
              <a:latin typeface="Corbel"/>
              <a:ea typeface="Corbel"/>
              <a:cs typeface="Corbel"/>
              <a:sym typeface="Corbel"/>
            </a:endParaRPr>
          </a:p>
        </p:txBody>
      </p:sp>
      <p:sp>
        <p:nvSpPr>
          <p:cNvPr id="61" name="Google Shape;61;p14"/>
          <p:cNvSpPr txBox="1"/>
          <p:nvPr/>
        </p:nvSpPr>
        <p:spPr>
          <a:xfrm>
            <a:off x="337575" y="1589300"/>
            <a:ext cx="4590300" cy="2763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3300" b="1">
                <a:solidFill>
                  <a:srgbClr val="E67C31"/>
                </a:solidFill>
                <a:latin typeface="Titillium Web"/>
                <a:ea typeface="Titillium Web"/>
                <a:cs typeface="Titillium Web"/>
                <a:sym typeface="Titillium Web"/>
              </a:rPr>
              <a:t>Commercial viability assessment tool</a:t>
            </a:r>
            <a:endParaRPr sz="3300" b="1">
              <a:solidFill>
                <a:srgbClr val="E67C31"/>
              </a:solidFill>
              <a:latin typeface="Titillium Web"/>
              <a:ea typeface="Titillium Web"/>
              <a:cs typeface="Titillium Web"/>
              <a:sym typeface="Titillium Web"/>
            </a:endParaRPr>
          </a:p>
          <a:p>
            <a:pPr marL="0" lvl="0" indent="0" algn="l" rtl="0">
              <a:lnSpc>
                <a:spcPct val="115000"/>
              </a:lnSpc>
              <a:spcBef>
                <a:spcPts val="0"/>
              </a:spcBef>
              <a:spcAft>
                <a:spcPts val="0"/>
              </a:spcAft>
              <a:buNone/>
            </a:pPr>
            <a:r>
              <a:rPr lang="en" sz="1700">
                <a:solidFill>
                  <a:srgbClr val="E67C31"/>
                </a:solidFill>
                <a:latin typeface="Titillium Web"/>
                <a:ea typeface="Titillium Web"/>
                <a:cs typeface="Titillium Web"/>
                <a:sym typeface="Titillium Web"/>
              </a:rPr>
              <a:t>Use this tool to assess the commercial viability of the digital service providers you work with.</a:t>
            </a:r>
            <a:endParaRPr sz="1700">
              <a:solidFill>
                <a:srgbClr val="E67C31"/>
              </a:solidFill>
              <a:latin typeface="Titillium Web"/>
              <a:ea typeface="Titillium Web"/>
              <a:cs typeface="Titillium Web"/>
              <a:sym typeface="Titillium Web"/>
            </a:endParaRPr>
          </a:p>
          <a:p>
            <a:pPr marL="0" lvl="0" indent="0" algn="l" rtl="0">
              <a:lnSpc>
                <a:spcPct val="115000"/>
              </a:lnSpc>
              <a:spcBef>
                <a:spcPts val="0"/>
              </a:spcBef>
              <a:spcAft>
                <a:spcPts val="0"/>
              </a:spcAft>
              <a:buNone/>
            </a:pPr>
            <a:endParaRPr sz="1700">
              <a:solidFill>
                <a:srgbClr val="E67C31"/>
              </a:solidFill>
              <a:latin typeface="Titillium Web"/>
              <a:ea typeface="Titillium Web"/>
              <a:cs typeface="Titillium Web"/>
              <a:sym typeface="Titillium Web"/>
            </a:endParaRPr>
          </a:p>
          <a:p>
            <a:pPr marL="0" lvl="0" indent="0" algn="l" rtl="0">
              <a:lnSpc>
                <a:spcPct val="115000"/>
              </a:lnSpc>
              <a:spcBef>
                <a:spcPts val="0"/>
              </a:spcBef>
              <a:spcAft>
                <a:spcPts val="0"/>
              </a:spcAft>
              <a:buNone/>
            </a:pPr>
            <a:endParaRPr sz="3300" b="1">
              <a:solidFill>
                <a:srgbClr val="E67C31"/>
              </a:solidFill>
              <a:latin typeface="Titillium Web"/>
              <a:ea typeface="Titillium Web"/>
              <a:cs typeface="Titillium Web"/>
              <a:sym typeface="Titillium Web"/>
            </a:endParaRPr>
          </a:p>
        </p:txBody>
      </p:sp>
      <p:pic>
        <p:nvPicPr>
          <p:cNvPr id="62" name="Google Shape;62;p14"/>
          <p:cNvPicPr preferRelativeResize="0"/>
          <p:nvPr/>
        </p:nvPicPr>
        <p:blipFill>
          <a:blip r:embed="rId4">
            <a:alphaModFix/>
          </a:blip>
          <a:stretch>
            <a:fillRect/>
          </a:stretch>
        </p:blipFill>
        <p:spPr>
          <a:xfrm>
            <a:off x="456438" y="4190702"/>
            <a:ext cx="429725" cy="429725"/>
          </a:xfrm>
          <a:prstGeom prst="rect">
            <a:avLst/>
          </a:prstGeom>
          <a:noFill/>
          <a:ln>
            <a:noFill/>
          </a:ln>
        </p:spPr>
      </p:pic>
      <p:pic>
        <p:nvPicPr>
          <p:cNvPr id="63" name="Google Shape;63;p14"/>
          <p:cNvPicPr preferRelativeResize="0"/>
          <p:nvPr/>
        </p:nvPicPr>
        <p:blipFill rotWithShape="1">
          <a:blip r:embed="rId5">
            <a:alphaModFix/>
          </a:blip>
          <a:srcRect/>
          <a:stretch/>
        </p:blipFill>
        <p:spPr>
          <a:xfrm>
            <a:off x="911475" y="4145425"/>
            <a:ext cx="774498" cy="597577"/>
          </a:xfrm>
          <a:prstGeom prst="rect">
            <a:avLst/>
          </a:prstGeom>
          <a:noFill/>
          <a:ln>
            <a:noFill/>
          </a:ln>
        </p:spPr>
      </p:pic>
      <p:sp>
        <p:nvSpPr>
          <p:cNvPr id="64" name="Google Shape;64;p14"/>
          <p:cNvSpPr txBox="1"/>
          <p:nvPr/>
        </p:nvSpPr>
        <p:spPr>
          <a:xfrm>
            <a:off x="922075" y="4124875"/>
            <a:ext cx="4005900" cy="63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50">
              <a:latin typeface="Titillium Web"/>
              <a:ea typeface="Titillium Web"/>
              <a:cs typeface="Titillium Web"/>
              <a:sym typeface="Titillium Web"/>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p:nvPr/>
        </p:nvSpPr>
        <p:spPr>
          <a:xfrm>
            <a:off x="4879275" y="1380575"/>
            <a:ext cx="1727100" cy="1185000"/>
          </a:xfrm>
          <a:prstGeom prst="rect">
            <a:avLst/>
          </a:prstGeom>
          <a:noFill/>
          <a:ln w="9525" cap="flat" cmpd="sng">
            <a:solidFill>
              <a:srgbClr val="4696B5"/>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br>
              <a:rPr lang="en" sz="500" i="1">
                <a:solidFill>
                  <a:schemeClr val="dk1"/>
                </a:solidFill>
                <a:latin typeface="Montserrat"/>
                <a:ea typeface="Montserrat"/>
                <a:cs typeface="Montserrat"/>
                <a:sym typeface="Montserrat"/>
              </a:rPr>
            </a:br>
            <a:br>
              <a:rPr lang="en" sz="500" i="1">
                <a:solidFill>
                  <a:schemeClr val="dk1"/>
                </a:solidFill>
                <a:latin typeface="Montserrat"/>
                <a:ea typeface="Montserrat"/>
                <a:cs typeface="Montserrat"/>
                <a:sym typeface="Montserrat"/>
              </a:rPr>
            </a:br>
            <a:br>
              <a:rPr lang="en" sz="500" i="1">
                <a:solidFill>
                  <a:schemeClr val="dk1"/>
                </a:solidFill>
                <a:latin typeface="Montserrat"/>
                <a:ea typeface="Montserrat"/>
                <a:cs typeface="Montserrat"/>
                <a:sym typeface="Montserrat"/>
              </a:rPr>
            </a:br>
            <a:endParaRPr sz="700" b="1">
              <a:solidFill>
                <a:schemeClr val="dk1"/>
              </a:solidFill>
              <a:latin typeface="Montserrat"/>
              <a:ea typeface="Montserrat"/>
              <a:cs typeface="Montserrat"/>
              <a:sym typeface="Montserrat"/>
            </a:endParaRPr>
          </a:p>
        </p:txBody>
      </p:sp>
      <p:sp>
        <p:nvSpPr>
          <p:cNvPr id="70" name="Google Shape;70;p15"/>
          <p:cNvSpPr txBox="1"/>
          <p:nvPr/>
        </p:nvSpPr>
        <p:spPr>
          <a:xfrm>
            <a:off x="4898625" y="1380575"/>
            <a:ext cx="17238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dk1"/>
                </a:solidFill>
                <a:latin typeface="Kalam"/>
                <a:ea typeface="Kalam"/>
                <a:cs typeface="Kalam"/>
                <a:sym typeface="Kalam"/>
              </a:rPr>
              <a:t>Farmers: Airtime</a:t>
            </a:r>
            <a:br>
              <a:rPr lang="en" sz="800">
                <a:solidFill>
                  <a:schemeClr val="dk1"/>
                </a:solidFill>
                <a:latin typeface="Kalam"/>
                <a:ea typeface="Kalam"/>
                <a:cs typeface="Kalam"/>
                <a:sym typeface="Kalam"/>
              </a:rPr>
            </a:br>
            <a:endParaRPr sz="800">
              <a:solidFill>
                <a:schemeClr val="dk1"/>
              </a:solidFill>
              <a:latin typeface="Kalam"/>
              <a:ea typeface="Kalam"/>
              <a:cs typeface="Kalam"/>
              <a:sym typeface="Kalam"/>
            </a:endParaRPr>
          </a:p>
          <a:p>
            <a:pPr marL="0" lvl="0" indent="0" algn="l" rtl="0">
              <a:spcBef>
                <a:spcPts val="0"/>
              </a:spcBef>
              <a:spcAft>
                <a:spcPts val="0"/>
              </a:spcAft>
              <a:buNone/>
            </a:pPr>
            <a:r>
              <a:rPr lang="en" sz="800">
                <a:solidFill>
                  <a:schemeClr val="dk1"/>
                </a:solidFill>
                <a:latin typeface="Kalam"/>
                <a:ea typeface="Kalam"/>
                <a:cs typeface="Kalam"/>
                <a:sym typeface="Kalam"/>
              </a:rPr>
              <a:t>Agribusiness: Contracts with farmers paying through input purchase</a:t>
            </a:r>
            <a:endParaRPr sz="800">
              <a:solidFill>
                <a:schemeClr val="dk1"/>
              </a:solidFill>
              <a:latin typeface="Kalam"/>
              <a:ea typeface="Kalam"/>
              <a:cs typeface="Kalam"/>
              <a:sym typeface="Kalam"/>
            </a:endParaRPr>
          </a:p>
        </p:txBody>
      </p:sp>
      <p:sp>
        <p:nvSpPr>
          <p:cNvPr id="71" name="Google Shape;71;p15"/>
          <p:cNvSpPr/>
          <p:nvPr/>
        </p:nvSpPr>
        <p:spPr>
          <a:xfrm>
            <a:off x="6716950" y="3459000"/>
            <a:ext cx="885900" cy="1100400"/>
          </a:xfrm>
          <a:prstGeom prst="rect">
            <a:avLst/>
          </a:prstGeom>
          <a:noFill/>
          <a:ln w="9525" cap="flat" cmpd="sng">
            <a:solidFill>
              <a:srgbClr val="4696B5"/>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 sz="600" b="1">
                <a:solidFill>
                  <a:schemeClr val="dk1"/>
                </a:solidFill>
                <a:latin typeface="Montserrat"/>
                <a:ea typeface="Montserrat"/>
                <a:cs typeface="Montserrat"/>
                <a:sym typeface="Montserrat"/>
              </a:rPr>
              <a:t>Costs reductions:</a:t>
            </a:r>
            <a:endParaRPr sz="600" b="1">
              <a:solidFill>
                <a:schemeClr val="dk1"/>
              </a:solidFill>
              <a:latin typeface="Montserrat"/>
              <a:ea typeface="Montserrat"/>
              <a:cs typeface="Montserrat"/>
              <a:sym typeface="Montserrat"/>
            </a:endParaRPr>
          </a:p>
          <a:p>
            <a:pPr marL="0" lvl="0" indent="0" algn="l" rtl="0">
              <a:lnSpc>
                <a:spcPct val="90000"/>
              </a:lnSpc>
              <a:spcBef>
                <a:spcPts val="0"/>
              </a:spcBef>
              <a:spcAft>
                <a:spcPts val="0"/>
              </a:spcAft>
              <a:buNone/>
            </a:pPr>
            <a:endParaRPr sz="500" i="1">
              <a:solidFill>
                <a:schemeClr val="dk1"/>
              </a:solidFill>
              <a:latin typeface="Montserrat"/>
              <a:ea typeface="Montserrat"/>
              <a:cs typeface="Montserrat"/>
              <a:sym typeface="Montserrat"/>
            </a:endParaRPr>
          </a:p>
          <a:p>
            <a:pPr marL="0" lvl="0" indent="0" algn="l" rtl="0">
              <a:lnSpc>
                <a:spcPct val="90000"/>
              </a:lnSpc>
              <a:spcBef>
                <a:spcPts val="0"/>
              </a:spcBef>
              <a:spcAft>
                <a:spcPts val="0"/>
              </a:spcAft>
              <a:buNone/>
            </a:pPr>
            <a:endParaRPr sz="500" i="1">
              <a:solidFill>
                <a:schemeClr val="dk1"/>
              </a:solidFill>
              <a:latin typeface="Montserrat"/>
              <a:ea typeface="Montserrat"/>
              <a:cs typeface="Montserrat"/>
              <a:sym typeface="Montserrat"/>
            </a:endParaRPr>
          </a:p>
          <a:p>
            <a:pPr marL="0" lvl="0" indent="0" algn="l" rtl="0">
              <a:lnSpc>
                <a:spcPct val="90000"/>
              </a:lnSpc>
              <a:spcBef>
                <a:spcPts val="0"/>
              </a:spcBef>
              <a:spcAft>
                <a:spcPts val="0"/>
              </a:spcAft>
              <a:buNone/>
            </a:pPr>
            <a:endParaRPr sz="500" i="1">
              <a:solidFill>
                <a:schemeClr val="dk1"/>
              </a:solidFill>
              <a:latin typeface="Montserrat"/>
              <a:ea typeface="Montserrat"/>
              <a:cs typeface="Montserrat"/>
              <a:sym typeface="Montserrat"/>
            </a:endParaRPr>
          </a:p>
          <a:p>
            <a:pPr marL="0" lvl="0" indent="0" algn="l" rtl="0">
              <a:lnSpc>
                <a:spcPct val="90000"/>
              </a:lnSpc>
              <a:spcBef>
                <a:spcPts val="0"/>
              </a:spcBef>
              <a:spcAft>
                <a:spcPts val="0"/>
              </a:spcAft>
              <a:buNone/>
            </a:pPr>
            <a:endParaRPr sz="500" i="1">
              <a:solidFill>
                <a:schemeClr val="dk1"/>
              </a:solidFill>
              <a:latin typeface="Montserrat"/>
              <a:ea typeface="Montserrat"/>
              <a:cs typeface="Montserrat"/>
              <a:sym typeface="Montserrat"/>
            </a:endParaRPr>
          </a:p>
          <a:p>
            <a:pPr marL="0" lvl="0" indent="0" algn="l" rtl="0">
              <a:lnSpc>
                <a:spcPct val="90000"/>
              </a:lnSpc>
              <a:spcBef>
                <a:spcPts val="0"/>
              </a:spcBef>
              <a:spcAft>
                <a:spcPts val="0"/>
              </a:spcAft>
              <a:buNone/>
            </a:pPr>
            <a:endParaRPr sz="500" i="1">
              <a:solidFill>
                <a:schemeClr val="dk1"/>
              </a:solidFill>
              <a:latin typeface="Montserrat"/>
              <a:ea typeface="Montserrat"/>
              <a:cs typeface="Montserrat"/>
              <a:sym typeface="Montserrat"/>
            </a:endParaRPr>
          </a:p>
          <a:p>
            <a:pPr marL="0" lvl="0" indent="0" algn="l" rtl="0">
              <a:lnSpc>
                <a:spcPct val="90000"/>
              </a:lnSpc>
              <a:spcBef>
                <a:spcPts val="0"/>
              </a:spcBef>
              <a:spcAft>
                <a:spcPts val="0"/>
              </a:spcAft>
              <a:buNone/>
            </a:pPr>
            <a:endParaRPr sz="500" i="1">
              <a:solidFill>
                <a:schemeClr val="dk1"/>
              </a:solidFill>
              <a:latin typeface="Montserrat"/>
              <a:ea typeface="Montserrat"/>
              <a:cs typeface="Montserrat"/>
              <a:sym typeface="Montserrat"/>
            </a:endParaRPr>
          </a:p>
          <a:p>
            <a:pPr marL="0" lvl="0" indent="0" algn="l" rtl="0">
              <a:lnSpc>
                <a:spcPct val="90000"/>
              </a:lnSpc>
              <a:spcBef>
                <a:spcPts val="0"/>
              </a:spcBef>
              <a:spcAft>
                <a:spcPts val="0"/>
              </a:spcAft>
              <a:buNone/>
            </a:pPr>
            <a:endParaRPr sz="500" i="1">
              <a:solidFill>
                <a:schemeClr val="dk1"/>
              </a:solidFill>
              <a:latin typeface="Montserrat"/>
              <a:ea typeface="Montserrat"/>
              <a:cs typeface="Montserrat"/>
              <a:sym typeface="Montserrat"/>
            </a:endParaRPr>
          </a:p>
          <a:p>
            <a:pPr marL="0" lvl="0" indent="0" algn="l" rtl="0">
              <a:lnSpc>
                <a:spcPct val="90000"/>
              </a:lnSpc>
              <a:spcBef>
                <a:spcPts val="0"/>
              </a:spcBef>
              <a:spcAft>
                <a:spcPts val="0"/>
              </a:spcAft>
              <a:buNone/>
            </a:pPr>
            <a:endParaRPr sz="500" i="1">
              <a:solidFill>
                <a:schemeClr val="dk1"/>
              </a:solidFill>
              <a:latin typeface="Montserrat"/>
              <a:ea typeface="Montserrat"/>
              <a:cs typeface="Montserrat"/>
              <a:sym typeface="Montserrat"/>
            </a:endParaRPr>
          </a:p>
          <a:p>
            <a:pPr marL="0" lvl="0" indent="0" algn="l" rtl="0">
              <a:lnSpc>
                <a:spcPct val="90000"/>
              </a:lnSpc>
              <a:spcBef>
                <a:spcPts val="0"/>
              </a:spcBef>
              <a:spcAft>
                <a:spcPts val="0"/>
              </a:spcAft>
              <a:buNone/>
            </a:pPr>
            <a:endParaRPr sz="500" i="1">
              <a:solidFill>
                <a:schemeClr val="dk1"/>
              </a:solidFill>
              <a:latin typeface="Montserrat"/>
              <a:ea typeface="Montserrat"/>
              <a:cs typeface="Montserrat"/>
              <a:sym typeface="Montserrat"/>
            </a:endParaRPr>
          </a:p>
          <a:p>
            <a:pPr marL="0" lvl="0" indent="0" algn="l" rtl="0">
              <a:lnSpc>
                <a:spcPct val="90000"/>
              </a:lnSpc>
              <a:spcBef>
                <a:spcPts val="0"/>
              </a:spcBef>
              <a:spcAft>
                <a:spcPts val="0"/>
              </a:spcAft>
              <a:buNone/>
            </a:pPr>
            <a:endParaRPr sz="500" i="1">
              <a:solidFill>
                <a:schemeClr val="dk1"/>
              </a:solidFill>
              <a:latin typeface="Montserrat"/>
              <a:ea typeface="Montserrat"/>
              <a:cs typeface="Montserrat"/>
              <a:sym typeface="Montserrat"/>
            </a:endParaRPr>
          </a:p>
        </p:txBody>
      </p:sp>
      <p:sp>
        <p:nvSpPr>
          <p:cNvPr id="72" name="Google Shape;72;p15"/>
          <p:cNvSpPr/>
          <p:nvPr/>
        </p:nvSpPr>
        <p:spPr>
          <a:xfrm>
            <a:off x="7602850" y="3459000"/>
            <a:ext cx="837900" cy="1100400"/>
          </a:xfrm>
          <a:prstGeom prst="rect">
            <a:avLst/>
          </a:prstGeom>
          <a:noFill/>
          <a:ln w="9525" cap="flat" cmpd="sng">
            <a:solidFill>
              <a:srgbClr val="4696B5"/>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 sz="600" b="1">
                <a:solidFill>
                  <a:schemeClr val="dk1"/>
                </a:solidFill>
                <a:latin typeface="Montserrat"/>
                <a:ea typeface="Montserrat"/>
                <a:cs typeface="Montserrat"/>
                <a:sym typeface="Montserrat"/>
              </a:rPr>
              <a:t>New revenues:</a:t>
            </a:r>
            <a:endParaRPr sz="600" b="1">
              <a:solidFill>
                <a:schemeClr val="dk1"/>
              </a:solidFill>
              <a:latin typeface="Montserrat"/>
              <a:ea typeface="Montserrat"/>
              <a:cs typeface="Montserrat"/>
              <a:sym typeface="Montserrat"/>
            </a:endParaRPr>
          </a:p>
          <a:p>
            <a:pPr marL="0" lvl="0" indent="0" algn="l" rtl="0">
              <a:lnSpc>
                <a:spcPct val="90000"/>
              </a:lnSpc>
              <a:spcBef>
                <a:spcPts val="0"/>
              </a:spcBef>
              <a:spcAft>
                <a:spcPts val="0"/>
              </a:spcAft>
              <a:buNone/>
            </a:pPr>
            <a:endParaRPr sz="500" i="1">
              <a:solidFill>
                <a:schemeClr val="dk1"/>
              </a:solidFill>
              <a:latin typeface="Montserrat"/>
              <a:ea typeface="Montserrat"/>
              <a:cs typeface="Montserrat"/>
              <a:sym typeface="Montserrat"/>
            </a:endParaRPr>
          </a:p>
          <a:p>
            <a:pPr marL="0" lvl="0" indent="0" algn="l" rtl="0">
              <a:lnSpc>
                <a:spcPct val="90000"/>
              </a:lnSpc>
              <a:spcBef>
                <a:spcPts val="0"/>
              </a:spcBef>
              <a:spcAft>
                <a:spcPts val="0"/>
              </a:spcAft>
              <a:buNone/>
            </a:pPr>
            <a:endParaRPr sz="500" i="1">
              <a:solidFill>
                <a:schemeClr val="dk1"/>
              </a:solidFill>
              <a:latin typeface="Montserrat"/>
              <a:ea typeface="Montserrat"/>
              <a:cs typeface="Montserrat"/>
              <a:sym typeface="Montserrat"/>
            </a:endParaRPr>
          </a:p>
          <a:p>
            <a:pPr marL="0" lvl="0" indent="0" algn="l" rtl="0">
              <a:lnSpc>
                <a:spcPct val="90000"/>
              </a:lnSpc>
              <a:spcBef>
                <a:spcPts val="0"/>
              </a:spcBef>
              <a:spcAft>
                <a:spcPts val="0"/>
              </a:spcAft>
              <a:buNone/>
            </a:pPr>
            <a:endParaRPr sz="500" i="1">
              <a:solidFill>
                <a:schemeClr val="dk1"/>
              </a:solidFill>
              <a:latin typeface="Montserrat"/>
              <a:ea typeface="Montserrat"/>
              <a:cs typeface="Montserrat"/>
              <a:sym typeface="Montserrat"/>
            </a:endParaRPr>
          </a:p>
          <a:p>
            <a:pPr marL="0" lvl="0" indent="0" algn="l" rtl="0">
              <a:lnSpc>
                <a:spcPct val="90000"/>
              </a:lnSpc>
              <a:spcBef>
                <a:spcPts val="0"/>
              </a:spcBef>
              <a:spcAft>
                <a:spcPts val="0"/>
              </a:spcAft>
              <a:buNone/>
            </a:pPr>
            <a:endParaRPr sz="500" i="1">
              <a:solidFill>
                <a:schemeClr val="dk1"/>
              </a:solidFill>
              <a:latin typeface="Montserrat"/>
              <a:ea typeface="Montserrat"/>
              <a:cs typeface="Montserrat"/>
              <a:sym typeface="Montserrat"/>
            </a:endParaRPr>
          </a:p>
          <a:p>
            <a:pPr marL="0" lvl="0" indent="0" algn="l" rtl="0">
              <a:lnSpc>
                <a:spcPct val="90000"/>
              </a:lnSpc>
              <a:spcBef>
                <a:spcPts val="0"/>
              </a:spcBef>
              <a:spcAft>
                <a:spcPts val="0"/>
              </a:spcAft>
              <a:buNone/>
            </a:pPr>
            <a:endParaRPr sz="500" i="1">
              <a:solidFill>
                <a:schemeClr val="dk1"/>
              </a:solidFill>
              <a:latin typeface="Montserrat"/>
              <a:ea typeface="Montserrat"/>
              <a:cs typeface="Montserrat"/>
              <a:sym typeface="Montserrat"/>
            </a:endParaRPr>
          </a:p>
          <a:p>
            <a:pPr marL="0" lvl="0" indent="0" algn="l" rtl="0">
              <a:lnSpc>
                <a:spcPct val="90000"/>
              </a:lnSpc>
              <a:spcBef>
                <a:spcPts val="0"/>
              </a:spcBef>
              <a:spcAft>
                <a:spcPts val="0"/>
              </a:spcAft>
              <a:buNone/>
            </a:pPr>
            <a:endParaRPr sz="500" i="1">
              <a:solidFill>
                <a:schemeClr val="dk1"/>
              </a:solidFill>
              <a:latin typeface="Montserrat"/>
              <a:ea typeface="Montserrat"/>
              <a:cs typeface="Montserrat"/>
              <a:sym typeface="Montserrat"/>
            </a:endParaRPr>
          </a:p>
          <a:p>
            <a:pPr marL="0" lvl="0" indent="0" algn="l" rtl="0">
              <a:lnSpc>
                <a:spcPct val="90000"/>
              </a:lnSpc>
              <a:spcBef>
                <a:spcPts val="0"/>
              </a:spcBef>
              <a:spcAft>
                <a:spcPts val="0"/>
              </a:spcAft>
              <a:buNone/>
            </a:pPr>
            <a:endParaRPr sz="500" i="1">
              <a:solidFill>
                <a:schemeClr val="dk1"/>
              </a:solidFill>
              <a:latin typeface="Montserrat"/>
              <a:ea typeface="Montserrat"/>
              <a:cs typeface="Montserrat"/>
              <a:sym typeface="Montserrat"/>
            </a:endParaRPr>
          </a:p>
          <a:p>
            <a:pPr marL="0" lvl="0" indent="0" algn="l" rtl="0">
              <a:lnSpc>
                <a:spcPct val="90000"/>
              </a:lnSpc>
              <a:spcBef>
                <a:spcPts val="0"/>
              </a:spcBef>
              <a:spcAft>
                <a:spcPts val="0"/>
              </a:spcAft>
              <a:buNone/>
            </a:pPr>
            <a:endParaRPr sz="500" i="1">
              <a:solidFill>
                <a:schemeClr val="dk1"/>
              </a:solidFill>
              <a:latin typeface="Montserrat"/>
              <a:ea typeface="Montserrat"/>
              <a:cs typeface="Montserrat"/>
              <a:sym typeface="Montserrat"/>
            </a:endParaRPr>
          </a:p>
          <a:p>
            <a:pPr marL="0" lvl="0" indent="0" algn="l" rtl="0">
              <a:lnSpc>
                <a:spcPct val="90000"/>
              </a:lnSpc>
              <a:spcBef>
                <a:spcPts val="0"/>
              </a:spcBef>
              <a:spcAft>
                <a:spcPts val="0"/>
              </a:spcAft>
              <a:buNone/>
            </a:pPr>
            <a:endParaRPr sz="600">
              <a:solidFill>
                <a:schemeClr val="dk1"/>
              </a:solidFill>
              <a:latin typeface="Montserrat"/>
              <a:ea typeface="Montserrat"/>
              <a:cs typeface="Montserrat"/>
              <a:sym typeface="Montserrat"/>
            </a:endParaRPr>
          </a:p>
        </p:txBody>
      </p:sp>
      <p:sp>
        <p:nvSpPr>
          <p:cNvPr id="73" name="Google Shape;73;p15"/>
          <p:cNvSpPr/>
          <p:nvPr/>
        </p:nvSpPr>
        <p:spPr>
          <a:xfrm>
            <a:off x="6706600" y="735775"/>
            <a:ext cx="1723800" cy="635400"/>
          </a:xfrm>
          <a:prstGeom prst="rect">
            <a:avLst/>
          </a:prstGeom>
          <a:solidFill>
            <a:srgbClr val="F4DB27"/>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b="1">
                <a:solidFill>
                  <a:schemeClr val="dk1"/>
                </a:solidFill>
                <a:latin typeface="Vollkorn"/>
                <a:ea typeface="Vollkorn"/>
                <a:cs typeface="Vollkorn"/>
                <a:sym typeface="Vollkorn"/>
              </a:rPr>
              <a:t>5. Your profit &amp; loss</a:t>
            </a:r>
            <a:endParaRPr sz="700">
              <a:solidFill>
                <a:schemeClr val="dk1"/>
              </a:solidFill>
              <a:latin typeface="Vollkorn"/>
              <a:ea typeface="Vollkorn"/>
              <a:cs typeface="Vollkorn"/>
              <a:sym typeface="Vollkorn"/>
            </a:endParaRPr>
          </a:p>
          <a:p>
            <a:pPr marL="0" lvl="0" indent="0" algn="l" rtl="0">
              <a:spcBef>
                <a:spcPts val="0"/>
              </a:spcBef>
              <a:spcAft>
                <a:spcPts val="0"/>
              </a:spcAft>
              <a:buClr>
                <a:schemeClr val="dk1"/>
              </a:buClr>
              <a:buSzPts val="1100"/>
              <a:buFont typeface="Arial"/>
              <a:buNone/>
            </a:pPr>
            <a:r>
              <a:rPr lang="en" sz="700">
                <a:solidFill>
                  <a:schemeClr val="dk1"/>
                </a:solidFill>
                <a:latin typeface="Vollkorn"/>
                <a:ea typeface="Vollkorn"/>
                <a:cs typeface="Vollkorn"/>
                <a:sym typeface="Vollkorn"/>
              </a:rPr>
              <a:t>What are your annual costs? </a:t>
            </a:r>
            <a:endParaRPr sz="700">
              <a:solidFill>
                <a:schemeClr val="dk1"/>
              </a:solidFill>
              <a:latin typeface="Vollkorn"/>
              <a:ea typeface="Vollkorn"/>
              <a:cs typeface="Vollkorn"/>
              <a:sym typeface="Vollkorn"/>
            </a:endParaRPr>
          </a:p>
          <a:p>
            <a:pPr marL="0" lvl="0" indent="0" algn="l" rtl="0">
              <a:spcBef>
                <a:spcPts val="0"/>
              </a:spcBef>
              <a:spcAft>
                <a:spcPts val="0"/>
              </a:spcAft>
              <a:buClr>
                <a:schemeClr val="dk1"/>
              </a:buClr>
              <a:buSzPts val="1100"/>
              <a:buFont typeface="Arial"/>
              <a:buNone/>
            </a:pPr>
            <a:r>
              <a:rPr lang="en" sz="700">
                <a:solidFill>
                  <a:schemeClr val="dk1"/>
                </a:solidFill>
                <a:latin typeface="Vollkorn"/>
                <a:ea typeface="Vollkorn"/>
                <a:cs typeface="Vollkorn"/>
                <a:sym typeface="Vollkorn"/>
              </a:rPr>
              <a:t>How much of these costs are covered with revenues you generate?</a:t>
            </a:r>
            <a:endParaRPr sz="1000" b="1">
              <a:solidFill>
                <a:schemeClr val="dk1"/>
              </a:solidFill>
              <a:latin typeface="Vollkorn"/>
              <a:ea typeface="Vollkorn"/>
              <a:cs typeface="Vollkorn"/>
              <a:sym typeface="Vollkorn"/>
            </a:endParaRPr>
          </a:p>
        </p:txBody>
      </p:sp>
      <p:sp>
        <p:nvSpPr>
          <p:cNvPr id="74" name="Google Shape;74;p15"/>
          <p:cNvSpPr/>
          <p:nvPr/>
        </p:nvSpPr>
        <p:spPr>
          <a:xfrm>
            <a:off x="561500" y="2899791"/>
            <a:ext cx="1727100" cy="635400"/>
          </a:xfrm>
          <a:prstGeom prst="rect">
            <a:avLst/>
          </a:prstGeom>
          <a:solidFill>
            <a:srgbClr val="F4DB27"/>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chemeClr val="dk1"/>
                </a:solidFill>
                <a:latin typeface="Vollkorn"/>
                <a:ea typeface="Vollkorn"/>
                <a:cs typeface="Vollkorn"/>
                <a:sym typeface="Vollkorn"/>
              </a:rPr>
              <a:t>3a. Your end user</a:t>
            </a:r>
            <a:endParaRPr sz="1000" b="1">
              <a:solidFill>
                <a:schemeClr val="dk1"/>
              </a:solidFill>
              <a:latin typeface="Vollkorn"/>
              <a:ea typeface="Vollkorn"/>
              <a:cs typeface="Vollkorn"/>
              <a:sym typeface="Vollkorn"/>
            </a:endParaRPr>
          </a:p>
          <a:p>
            <a:pPr marL="0" lvl="0" indent="0" algn="l" rtl="0">
              <a:spcBef>
                <a:spcPts val="0"/>
              </a:spcBef>
              <a:spcAft>
                <a:spcPts val="0"/>
              </a:spcAft>
              <a:buNone/>
            </a:pPr>
            <a:r>
              <a:rPr lang="en" sz="700">
                <a:solidFill>
                  <a:schemeClr val="dk1"/>
                </a:solidFill>
                <a:latin typeface="Vollkorn"/>
                <a:ea typeface="Vollkorn"/>
                <a:cs typeface="Vollkorn"/>
                <a:sym typeface="Vollkorn"/>
              </a:rPr>
              <a:t>Who uses your offering primarily? </a:t>
            </a:r>
            <a:endParaRPr sz="700">
              <a:solidFill>
                <a:schemeClr val="dk1"/>
              </a:solidFill>
              <a:latin typeface="Vollkorn"/>
              <a:ea typeface="Vollkorn"/>
              <a:cs typeface="Vollkorn"/>
              <a:sym typeface="Vollkorn"/>
            </a:endParaRPr>
          </a:p>
        </p:txBody>
      </p:sp>
      <p:sp>
        <p:nvSpPr>
          <p:cNvPr id="75" name="Google Shape;75;p15"/>
          <p:cNvSpPr/>
          <p:nvPr/>
        </p:nvSpPr>
        <p:spPr>
          <a:xfrm>
            <a:off x="561505" y="3535350"/>
            <a:ext cx="1727100" cy="1185000"/>
          </a:xfrm>
          <a:prstGeom prst="rect">
            <a:avLst/>
          </a:prstGeom>
          <a:noFill/>
          <a:ln w="9525" cap="flat" cmpd="sng">
            <a:solidFill>
              <a:srgbClr val="4696B5"/>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600" b="1">
                <a:solidFill>
                  <a:schemeClr val="dk1"/>
                </a:solidFill>
                <a:latin typeface="Montserrat"/>
                <a:ea typeface="Montserrat"/>
                <a:cs typeface="Montserrat"/>
                <a:sym typeface="Montserrat"/>
              </a:rPr>
              <a:t>Farmers and other individuals</a:t>
            </a:r>
            <a:endParaRPr sz="600" b="1">
              <a:solidFill>
                <a:schemeClr val="dk1"/>
              </a:solidFill>
              <a:latin typeface="Montserrat"/>
              <a:ea typeface="Montserrat"/>
              <a:cs typeface="Montserrat"/>
              <a:sym typeface="Montserrat"/>
            </a:endParaRPr>
          </a:p>
          <a:p>
            <a:pPr marL="0" lvl="0" indent="0" algn="l" rtl="0">
              <a:lnSpc>
                <a:spcPct val="100000"/>
              </a:lnSpc>
              <a:spcBef>
                <a:spcPts val="0"/>
              </a:spcBef>
              <a:spcAft>
                <a:spcPts val="0"/>
              </a:spcAft>
              <a:buNone/>
            </a:pPr>
            <a:r>
              <a:rPr lang="en" sz="800">
                <a:solidFill>
                  <a:schemeClr val="dk1"/>
                </a:solidFill>
                <a:latin typeface="Kalam"/>
                <a:ea typeface="Kalam"/>
                <a:cs typeface="Kalam"/>
                <a:sym typeface="Kalam"/>
              </a:rPr>
              <a:t>SHFs, extension workers</a:t>
            </a:r>
            <a:endParaRPr sz="600" b="1">
              <a:solidFill>
                <a:schemeClr val="dk1"/>
              </a:solidFill>
              <a:latin typeface="Montserrat"/>
              <a:ea typeface="Montserrat"/>
              <a:cs typeface="Montserrat"/>
              <a:sym typeface="Montserrat"/>
            </a:endParaRPr>
          </a:p>
          <a:p>
            <a:pPr marL="0" lvl="0" indent="0" algn="l" rtl="0">
              <a:lnSpc>
                <a:spcPct val="100000"/>
              </a:lnSpc>
              <a:spcBef>
                <a:spcPts val="0"/>
              </a:spcBef>
              <a:spcAft>
                <a:spcPts val="0"/>
              </a:spcAft>
              <a:buNone/>
            </a:pPr>
            <a:endParaRPr sz="600" b="1">
              <a:solidFill>
                <a:schemeClr val="dk1"/>
              </a:solidFill>
              <a:latin typeface="Montserrat"/>
              <a:ea typeface="Montserrat"/>
              <a:cs typeface="Montserrat"/>
              <a:sym typeface="Montserrat"/>
            </a:endParaRPr>
          </a:p>
          <a:p>
            <a:pPr marL="0" lvl="0" indent="0" algn="l" rtl="0">
              <a:lnSpc>
                <a:spcPct val="100000"/>
              </a:lnSpc>
              <a:spcBef>
                <a:spcPts val="0"/>
              </a:spcBef>
              <a:spcAft>
                <a:spcPts val="0"/>
              </a:spcAft>
              <a:buNone/>
            </a:pPr>
            <a:br>
              <a:rPr lang="en" sz="600" b="1">
                <a:solidFill>
                  <a:schemeClr val="dk1"/>
                </a:solidFill>
                <a:latin typeface="Montserrat"/>
                <a:ea typeface="Montserrat"/>
                <a:cs typeface="Montserrat"/>
                <a:sym typeface="Montserrat"/>
              </a:rPr>
            </a:br>
            <a:r>
              <a:rPr lang="en" sz="600" b="1">
                <a:solidFill>
                  <a:schemeClr val="dk1"/>
                </a:solidFill>
                <a:latin typeface="Montserrat"/>
                <a:ea typeface="Montserrat"/>
                <a:cs typeface="Montserrat"/>
                <a:sym typeface="Montserrat"/>
              </a:rPr>
              <a:t>Large value chain actors</a:t>
            </a:r>
            <a:endParaRPr sz="600" b="1">
              <a:solidFill>
                <a:schemeClr val="dk1"/>
              </a:solidFill>
              <a:latin typeface="Montserrat"/>
              <a:ea typeface="Montserrat"/>
              <a:cs typeface="Montserrat"/>
              <a:sym typeface="Montserrat"/>
            </a:endParaRPr>
          </a:p>
          <a:p>
            <a:pPr marL="0" lvl="0" indent="0" algn="l" rtl="0">
              <a:spcBef>
                <a:spcPts val="0"/>
              </a:spcBef>
              <a:spcAft>
                <a:spcPts val="0"/>
              </a:spcAft>
              <a:buNone/>
            </a:pPr>
            <a:r>
              <a:rPr lang="en" sz="800">
                <a:solidFill>
                  <a:schemeClr val="dk1"/>
                </a:solidFill>
                <a:latin typeface="Kalam"/>
                <a:ea typeface="Kalam"/>
                <a:cs typeface="Kalam"/>
                <a:sym typeface="Kalam"/>
              </a:rPr>
              <a:t>Agribusinesses</a:t>
            </a:r>
            <a:endParaRPr sz="600" b="1">
              <a:solidFill>
                <a:schemeClr val="dk1"/>
              </a:solidFill>
              <a:latin typeface="Montserrat"/>
              <a:ea typeface="Montserrat"/>
              <a:cs typeface="Montserrat"/>
              <a:sym typeface="Montserrat"/>
            </a:endParaRPr>
          </a:p>
          <a:p>
            <a:pPr marL="0" lvl="0" indent="0" algn="l" rtl="0">
              <a:lnSpc>
                <a:spcPct val="100000"/>
              </a:lnSpc>
              <a:spcBef>
                <a:spcPts val="0"/>
              </a:spcBef>
              <a:spcAft>
                <a:spcPts val="0"/>
              </a:spcAft>
              <a:buNone/>
            </a:pPr>
            <a:endParaRPr sz="600" b="1">
              <a:solidFill>
                <a:schemeClr val="dk1"/>
              </a:solidFill>
              <a:latin typeface="Montserrat"/>
              <a:ea typeface="Montserrat"/>
              <a:cs typeface="Montserrat"/>
              <a:sym typeface="Montserrat"/>
            </a:endParaRPr>
          </a:p>
          <a:p>
            <a:pPr marL="0" lvl="0" indent="0" algn="l" rtl="0">
              <a:lnSpc>
                <a:spcPct val="100000"/>
              </a:lnSpc>
              <a:spcBef>
                <a:spcPts val="0"/>
              </a:spcBef>
              <a:spcAft>
                <a:spcPts val="0"/>
              </a:spcAft>
              <a:buNone/>
            </a:pPr>
            <a:endParaRPr sz="600" b="1">
              <a:solidFill>
                <a:schemeClr val="dk1"/>
              </a:solidFill>
              <a:latin typeface="Montserrat"/>
              <a:ea typeface="Montserrat"/>
              <a:cs typeface="Montserrat"/>
              <a:sym typeface="Montserrat"/>
            </a:endParaRPr>
          </a:p>
          <a:p>
            <a:pPr marL="0" lvl="0" indent="0" algn="l" rtl="0">
              <a:lnSpc>
                <a:spcPct val="100000"/>
              </a:lnSpc>
              <a:spcBef>
                <a:spcPts val="0"/>
              </a:spcBef>
              <a:spcAft>
                <a:spcPts val="0"/>
              </a:spcAft>
              <a:buNone/>
            </a:pPr>
            <a:r>
              <a:rPr lang="en" sz="600" b="1">
                <a:solidFill>
                  <a:schemeClr val="dk1"/>
                </a:solidFill>
                <a:latin typeface="Montserrat"/>
                <a:ea typeface="Montserrat"/>
                <a:cs typeface="Montserrat"/>
                <a:sym typeface="Montserrat"/>
              </a:rPr>
              <a:t>Other</a:t>
            </a:r>
            <a:endParaRPr sz="600">
              <a:solidFill>
                <a:schemeClr val="dk1"/>
              </a:solidFill>
              <a:latin typeface="Montserrat"/>
              <a:ea typeface="Montserrat"/>
              <a:cs typeface="Montserrat"/>
              <a:sym typeface="Montserrat"/>
            </a:endParaRPr>
          </a:p>
          <a:p>
            <a:pPr marL="0" lvl="0" indent="0" algn="l" rtl="0">
              <a:lnSpc>
                <a:spcPct val="100000"/>
              </a:lnSpc>
              <a:spcBef>
                <a:spcPts val="0"/>
              </a:spcBef>
              <a:spcAft>
                <a:spcPts val="0"/>
              </a:spcAft>
              <a:buNone/>
            </a:pPr>
            <a:endParaRPr sz="600">
              <a:solidFill>
                <a:schemeClr val="dk1"/>
              </a:solidFill>
              <a:latin typeface="Montserrat"/>
              <a:ea typeface="Montserrat"/>
              <a:cs typeface="Montserrat"/>
              <a:sym typeface="Montserrat"/>
            </a:endParaRPr>
          </a:p>
          <a:p>
            <a:pPr marL="0" lvl="0" indent="0" algn="l" rtl="0">
              <a:lnSpc>
                <a:spcPct val="100000"/>
              </a:lnSpc>
              <a:spcBef>
                <a:spcPts val="0"/>
              </a:spcBef>
              <a:spcAft>
                <a:spcPts val="0"/>
              </a:spcAft>
              <a:buNone/>
            </a:pPr>
            <a:endParaRPr sz="600">
              <a:solidFill>
                <a:schemeClr val="dk1"/>
              </a:solidFill>
              <a:latin typeface="Montserrat"/>
              <a:ea typeface="Montserrat"/>
              <a:cs typeface="Montserrat"/>
              <a:sym typeface="Montserrat"/>
            </a:endParaRPr>
          </a:p>
        </p:txBody>
      </p:sp>
      <p:sp>
        <p:nvSpPr>
          <p:cNvPr id="76" name="Google Shape;76;p15"/>
          <p:cNvSpPr/>
          <p:nvPr/>
        </p:nvSpPr>
        <p:spPr>
          <a:xfrm>
            <a:off x="646900" y="0"/>
            <a:ext cx="8497200" cy="3885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b="1">
              <a:solidFill>
                <a:schemeClr val="lt1"/>
              </a:solidFill>
              <a:latin typeface="Poppins"/>
              <a:ea typeface="Poppins"/>
              <a:cs typeface="Poppins"/>
              <a:sym typeface="Poppins"/>
            </a:endParaRPr>
          </a:p>
        </p:txBody>
      </p:sp>
      <p:pic>
        <p:nvPicPr>
          <p:cNvPr id="77" name="Google Shape;77;p15"/>
          <p:cNvPicPr preferRelativeResize="0"/>
          <p:nvPr/>
        </p:nvPicPr>
        <p:blipFill>
          <a:blip r:embed="rId3">
            <a:alphaModFix/>
          </a:blip>
          <a:stretch>
            <a:fillRect/>
          </a:stretch>
        </p:blipFill>
        <p:spPr>
          <a:xfrm>
            <a:off x="206525" y="786037"/>
            <a:ext cx="284247" cy="284247"/>
          </a:xfrm>
          <a:prstGeom prst="rect">
            <a:avLst/>
          </a:prstGeom>
          <a:noFill/>
          <a:ln>
            <a:noFill/>
          </a:ln>
        </p:spPr>
      </p:pic>
      <p:sp>
        <p:nvSpPr>
          <p:cNvPr id="78" name="Google Shape;78;p15"/>
          <p:cNvSpPr/>
          <p:nvPr/>
        </p:nvSpPr>
        <p:spPr>
          <a:xfrm>
            <a:off x="0" y="0"/>
            <a:ext cx="3731400" cy="388500"/>
          </a:xfrm>
          <a:prstGeom prst="rect">
            <a:avLst/>
          </a:prstGeom>
          <a:solidFill>
            <a:srgbClr val="107E7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b="1">
                <a:solidFill>
                  <a:schemeClr val="lt1"/>
                </a:solidFill>
                <a:latin typeface="Poppins"/>
                <a:ea typeface="Poppins"/>
                <a:cs typeface="Poppins"/>
                <a:sym typeface="Poppins"/>
              </a:rPr>
              <a:t>Commercial viability assessment tool</a:t>
            </a:r>
            <a:endParaRPr b="1">
              <a:solidFill>
                <a:schemeClr val="lt1"/>
              </a:solidFill>
              <a:latin typeface="Poppins"/>
              <a:ea typeface="Poppins"/>
              <a:cs typeface="Poppins"/>
              <a:sym typeface="Poppins"/>
            </a:endParaRPr>
          </a:p>
        </p:txBody>
      </p:sp>
      <p:sp>
        <p:nvSpPr>
          <p:cNvPr id="79" name="Google Shape;79;p15"/>
          <p:cNvSpPr/>
          <p:nvPr/>
        </p:nvSpPr>
        <p:spPr>
          <a:xfrm>
            <a:off x="561501" y="1807646"/>
            <a:ext cx="1727100" cy="635400"/>
          </a:xfrm>
          <a:prstGeom prst="rect">
            <a:avLst/>
          </a:prstGeom>
          <a:solidFill>
            <a:srgbClr val="F4DB27"/>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b="1">
                <a:solidFill>
                  <a:schemeClr val="dk1"/>
                </a:solidFill>
                <a:latin typeface="Vollkorn"/>
                <a:ea typeface="Vollkorn"/>
                <a:cs typeface="Vollkorn"/>
                <a:sym typeface="Vollkorn"/>
              </a:rPr>
              <a:t>2. Your offering</a:t>
            </a:r>
            <a:endParaRPr sz="1000" b="1">
              <a:solidFill>
                <a:schemeClr val="dk1"/>
              </a:solidFill>
              <a:latin typeface="Vollkorn"/>
              <a:ea typeface="Vollkorn"/>
              <a:cs typeface="Vollkorn"/>
              <a:sym typeface="Vollkorn"/>
            </a:endParaRPr>
          </a:p>
          <a:p>
            <a:pPr marL="0" lvl="0" indent="0" algn="l" rtl="0">
              <a:spcBef>
                <a:spcPts val="0"/>
              </a:spcBef>
              <a:spcAft>
                <a:spcPts val="0"/>
              </a:spcAft>
              <a:buClr>
                <a:schemeClr val="dk1"/>
              </a:buClr>
              <a:buSzPts val="1100"/>
              <a:buFont typeface="Arial"/>
              <a:buNone/>
            </a:pPr>
            <a:r>
              <a:rPr lang="en" sz="700">
                <a:solidFill>
                  <a:schemeClr val="dk1"/>
                </a:solidFill>
                <a:latin typeface="Vollkorn"/>
                <a:ea typeface="Vollkorn"/>
                <a:cs typeface="Vollkorn"/>
                <a:sym typeface="Vollkorn"/>
              </a:rPr>
              <a:t>Do you have something “sellable”? </a:t>
            </a:r>
            <a:endParaRPr sz="700">
              <a:solidFill>
                <a:schemeClr val="dk1"/>
              </a:solidFill>
              <a:latin typeface="Vollkorn"/>
              <a:ea typeface="Vollkorn"/>
              <a:cs typeface="Vollkorn"/>
              <a:sym typeface="Vollkorn"/>
            </a:endParaRPr>
          </a:p>
          <a:p>
            <a:pPr marL="0" lvl="0" indent="0" algn="l" rtl="0">
              <a:spcBef>
                <a:spcPts val="0"/>
              </a:spcBef>
              <a:spcAft>
                <a:spcPts val="0"/>
              </a:spcAft>
              <a:buClr>
                <a:schemeClr val="dk1"/>
              </a:buClr>
              <a:buSzPts val="1100"/>
              <a:buFont typeface="Arial"/>
              <a:buNone/>
            </a:pPr>
            <a:r>
              <a:rPr lang="en" sz="700">
                <a:solidFill>
                  <a:schemeClr val="dk1"/>
                </a:solidFill>
                <a:latin typeface="Vollkorn"/>
                <a:ea typeface="Vollkorn"/>
                <a:cs typeface="Vollkorn"/>
                <a:sym typeface="Vollkorn"/>
              </a:rPr>
              <a:t>And have you validated your target group is happy with your offering?</a:t>
            </a:r>
            <a:endParaRPr sz="700" b="1">
              <a:latin typeface="Vollkorn"/>
              <a:ea typeface="Vollkorn"/>
              <a:cs typeface="Vollkorn"/>
              <a:sym typeface="Vollkorn"/>
            </a:endParaRPr>
          </a:p>
        </p:txBody>
      </p:sp>
      <p:sp>
        <p:nvSpPr>
          <p:cNvPr id="80" name="Google Shape;80;p15"/>
          <p:cNvSpPr/>
          <p:nvPr/>
        </p:nvSpPr>
        <p:spPr>
          <a:xfrm>
            <a:off x="561501" y="736075"/>
            <a:ext cx="1727100" cy="635400"/>
          </a:xfrm>
          <a:prstGeom prst="rect">
            <a:avLst/>
          </a:prstGeom>
          <a:solidFill>
            <a:srgbClr val="F4DB27"/>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chemeClr val="dk1"/>
                </a:solidFill>
                <a:latin typeface="Vollkorn"/>
                <a:ea typeface="Vollkorn"/>
                <a:cs typeface="Vollkorn"/>
                <a:sym typeface="Vollkorn"/>
              </a:rPr>
              <a:t>1. Your team</a:t>
            </a:r>
            <a:endParaRPr sz="1000" b="1">
              <a:solidFill>
                <a:schemeClr val="dk1"/>
              </a:solidFill>
              <a:latin typeface="Vollkorn"/>
              <a:ea typeface="Vollkorn"/>
              <a:cs typeface="Vollkorn"/>
              <a:sym typeface="Vollkorn"/>
            </a:endParaRPr>
          </a:p>
          <a:p>
            <a:pPr marL="0" lvl="0" indent="0" algn="l" rtl="0">
              <a:spcBef>
                <a:spcPts val="0"/>
              </a:spcBef>
              <a:spcAft>
                <a:spcPts val="0"/>
              </a:spcAft>
              <a:buNone/>
            </a:pPr>
            <a:r>
              <a:rPr lang="en" sz="700">
                <a:solidFill>
                  <a:schemeClr val="dk1"/>
                </a:solidFill>
                <a:latin typeface="Vollkorn"/>
                <a:ea typeface="Vollkorn"/>
                <a:cs typeface="Vollkorn"/>
                <a:sym typeface="Vollkorn"/>
              </a:rPr>
              <a:t>Does your team have entrepreneurs with the intention and capabilities to sell on a commercial basis? </a:t>
            </a:r>
            <a:endParaRPr sz="700" b="1">
              <a:solidFill>
                <a:schemeClr val="dk1"/>
              </a:solidFill>
              <a:latin typeface="Vollkorn"/>
              <a:ea typeface="Vollkorn"/>
              <a:cs typeface="Vollkorn"/>
              <a:sym typeface="Vollkorn"/>
            </a:endParaRPr>
          </a:p>
        </p:txBody>
      </p:sp>
      <p:sp>
        <p:nvSpPr>
          <p:cNvPr id="81" name="Google Shape;81;p15"/>
          <p:cNvSpPr/>
          <p:nvPr/>
        </p:nvSpPr>
        <p:spPr>
          <a:xfrm>
            <a:off x="2359325" y="2899825"/>
            <a:ext cx="1727100" cy="635400"/>
          </a:xfrm>
          <a:prstGeom prst="rect">
            <a:avLst/>
          </a:prstGeom>
          <a:solidFill>
            <a:srgbClr val="F4DB27"/>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chemeClr val="dk1"/>
                </a:solidFill>
                <a:latin typeface="Vollkorn"/>
                <a:ea typeface="Vollkorn"/>
                <a:cs typeface="Vollkorn"/>
                <a:sym typeface="Vollkorn"/>
              </a:rPr>
              <a:t>3b. Your paying customer</a:t>
            </a:r>
            <a:endParaRPr sz="1000" b="1">
              <a:solidFill>
                <a:schemeClr val="dk1"/>
              </a:solidFill>
              <a:latin typeface="Vollkorn"/>
              <a:ea typeface="Vollkorn"/>
              <a:cs typeface="Vollkorn"/>
              <a:sym typeface="Vollkorn"/>
            </a:endParaRPr>
          </a:p>
          <a:p>
            <a:pPr marL="0" lvl="0" indent="0" algn="l" rtl="0">
              <a:spcBef>
                <a:spcPts val="0"/>
              </a:spcBef>
              <a:spcAft>
                <a:spcPts val="0"/>
              </a:spcAft>
              <a:buNone/>
            </a:pPr>
            <a:r>
              <a:rPr lang="en" sz="700">
                <a:solidFill>
                  <a:schemeClr val="dk1"/>
                </a:solidFill>
                <a:latin typeface="Vollkorn"/>
                <a:ea typeface="Vollkorn"/>
                <a:cs typeface="Vollkorn"/>
                <a:sym typeface="Vollkorn"/>
              </a:rPr>
              <a:t>Who is willing to pay your bills and what do you offer them in return?</a:t>
            </a:r>
            <a:endParaRPr sz="700">
              <a:solidFill>
                <a:schemeClr val="dk1"/>
              </a:solidFill>
              <a:latin typeface="Vollkorn"/>
              <a:ea typeface="Vollkorn"/>
              <a:cs typeface="Vollkorn"/>
              <a:sym typeface="Vollkorn"/>
            </a:endParaRPr>
          </a:p>
        </p:txBody>
      </p:sp>
      <p:sp>
        <p:nvSpPr>
          <p:cNvPr id="82" name="Google Shape;82;p15"/>
          <p:cNvSpPr/>
          <p:nvPr/>
        </p:nvSpPr>
        <p:spPr>
          <a:xfrm>
            <a:off x="4884750" y="735775"/>
            <a:ext cx="1727100" cy="635400"/>
          </a:xfrm>
          <a:prstGeom prst="rect">
            <a:avLst/>
          </a:prstGeom>
          <a:solidFill>
            <a:srgbClr val="F4DB27"/>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b="1">
                <a:solidFill>
                  <a:schemeClr val="dk1"/>
                </a:solidFill>
                <a:latin typeface="Vollkorn"/>
                <a:ea typeface="Vollkorn"/>
                <a:cs typeface="Vollkorn"/>
                <a:sym typeface="Vollkorn"/>
              </a:rPr>
              <a:t>4. Your revenue model</a:t>
            </a:r>
            <a:endParaRPr sz="1000" b="1">
              <a:solidFill>
                <a:schemeClr val="dk1"/>
              </a:solidFill>
              <a:latin typeface="Vollkorn"/>
              <a:ea typeface="Vollkorn"/>
              <a:cs typeface="Vollkorn"/>
              <a:sym typeface="Vollkorn"/>
            </a:endParaRPr>
          </a:p>
          <a:p>
            <a:pPr marL="0" lvl="0" indent="0" algn="l" rtl="0">
              <a:spcBef>
                <a:spcPts val="0"/>
              </a:spcBef>
              <a:spcAft>
                <a:spcPts val="0"/>
              </a:spcAft>
              <a:buClr>
                <a:schemeClr val="dk1"/>
              </a:buClr>
              <a:buSzPts val="1100"/>
              <a:buFont typeface="Arial"/>
              <a:buNone/>
            </a:pPr>
            <a:r>
              <a:rPr lang="en" sz="700">
                <a:solidFill>
                  <a:schemeClr val="dk1"/>
                </a:solidFill>
                <a:latin typeface="Vollkorn"/>
                <a:ea typeface="Vollkorn"/>
                <a:cs typeface="Vollkorn"/>
                <a:sym typeface="Vollkorn"/>
              </a:rPr>
              <a:t>How do your customers pay you? For your paying customers (in 3b), choose a revenue model and add the price point.</a:t>
            </a:r>
            <a:endParaRPr sz="700" b="1">
              <a:latin typeface="Vollkorn"/>
              <a:ea typeface="Vollkorn"/>
              <a:cs typeface="Vollkorn"/>
              <a:sym typeface="Vollkorn"/>
            </a:endParaRPr>
          </a:p>
        </p:txBody>
      </p:sp>
      <p:pic>
        <p:nvPicPr>
          <p:cNvPr id="83" name="Google Shape;83;p15"/>
          <p:cNvPicPr preferRelativeResize="0"/>
          <p:nvPr/>
        </p:nvPicPr>
        <p:blipFill>
          <a:blip r:embed="rId4">
            <a:alphaModFix/>
          </a:blip>
          <a:stretch>
            <a:fillRect/>
          </a:stretch>
        </p:blipFill>
        <p:spPr>
          <a:xfrm>
            <a:off x="264504" y="1867148"/>
            <a:ext cx="211796" cy="211816"/>
          </a:xfrm>
          <a:prstGeom prst="rect">
            <a:avLst/>
          </a:prstGeom>
          <a:noFill/>
          <a:ln>
            <a:noFill/>
          </a:ln>
        </p:spPr>
      </p:pic>
      <p:pic>
        <p:nvPicPr>
          <p:cNvPr id="84" name="Google Shape;84;p15"/>
          <p:cNvPicPr preferRelativeResize="0"/>
          <p:nvPr/>
        </p:nvPicPr>
        <p:blipFill>
          <a:blip r:embed="rId5">
            <a:alphaModFix/>
          </a:blip>
          <a:stretch>
            <a:fillRect/>
          </a:stretch>
        </p:blipFill>
        <p:spPr>
          <a:xfrm>
            <a:off x="4535375" y="820600"/>
            <a:ext cx="284250" cy="284814"/>
          </a:xfrm>
          <a:prstGeom prst="rect">
            <a:avLst/>
          </a:prstGeom>
          <a:noFill/>
          <a:ln>
            <a:noFill/>
          </a:ln>
        </p:spPr>
      </p:pic>
      <p:sp>
        <p:nvSpPr>
          <p:cNvPr id="85" name="Google Shape;85;p15"/>
          <p:cNvSpPr/>
          <p:nvPr/>
        </p:nvSpPr>
        <p:spPr>
          <a:xfrm>
            <a:off x="4898625" y="3459000"/>
            <a:ext cx="1727100" cy="765900"/>
          </a:xfrm>
          <a:prstGeom prst="rect">
            <a:avLst/>
          </a:prstGeom>
          <a:solidFill>
            <a:srgbClr val="F4DB27"/>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b="1">
                <a:solidFill>
                  <a:schemeClr val="dk1"/>
                </a:solidFill>
                <a:latin typeface="Vollkorn"/>
                <a:ea typeface="Vollkorn"/>
                <a:cs typeface="Vollkorn"/>
                <a:sym typeface="Vollkorn"/>
              </a:rPr>
              <a:t>6. Your potential to scale</a:t>
            </a:r>
            <a:endParaRPr sz="700">
              <a:solidFill>
                <a:schemeClr val="dk1"/>
              </a:solidFill>
              <a:latin typeface="Vollkorn"/>
              <a:ea typeface="Vollkorn"/>
              <a:cs typeface="Vollkorn"/>
              <a:sym typeface="Vollkorn"/>
            </a:endParaRPr>
          </a:p>
          <a:p>
            <a:pPr marL="0" lvl="0" indent="0" algn="l" rtl="0">
              <a:spcBef>
                <a:spcPts val="0"/>
              </a:spcBef>
              <a:spcAft>
                <a:spcPts val="0"/>
              </a:spcAft>
              <a:buClr>
                <a:schemeClr val="dk1"/>
              </a:buClr>
              <a:buSzPts val="1100"/>
              <a:buFont typeface="Arial"/>
              <a:buNone/>
            </a:pPr>
            <a:r>
              <a:rPr lang="en" sz="700">
                <a:solidFill>
                  <a:schemeClr val="dk1"/>
                </a:solidFill>
                <a:latin typeface="Vollkorn"/>
                <a:ea typeface="Vollkorn"/>
                <a:cs typeface="Vollkorn"/>
                <a:sym typeface="Vollkorn"/>
              </a:rPr>
              <a:t>What can you do to maximise your revenues and reduce your costs? With these strategies, what is the realistic market size that you can obtain?</a:t>
            </a:r>
            <a:endParaRPr sz="700">
              <a:solidFill>
                <a:schemeClr val="dk1"/>
              </a:solidFill>
              <a:latin typeface="Vollkorn"/>
              <a:ea typeface="Vollkorn"/>
              <a:cs typeface="Vollkorn"/>
              <a:sym typeface="Vollkorn"/>
            </a:endParaRPr>
          </a:p>
          <a:p>
            <a:pPr marL="0" lvl="0" indent="0" algn="l" rtl="0">
              <a:spcBef>
                <a:spcPts val="0"/>
              </a:spcBef>
              <a:spcAft>
                <a:spcPts val="0"/>
              </a:spcAft>
              <a:buClr>
                <a:schemeClr val="dk1"/>
              </a:buClr>
              <a:buSzPts val="1100"/>
              <a:buFont typeface="Arial"/>
              <a:buNone/>
            </a:pPr>
            <a:endParaRPr sz="700">
              <a:solidFill>
                <a:schemeClr val="dk1"/>
              </a:solidFill>
              <a:latin typeface="Vollkorn"/>
              <a:ea typeface="Vollkorn"/>
              <a:cs typeface="Vollkorn"/>
              <a:sym typeface="Vollkorn"/>
            </a:endParaRPr>
          </a:p>
        </p:txBody>
      </p:sp>
      <p:pic>
        <p:nvPicPr>
          <p:cNvPr id="86" name="Google Shape;86;p15"/>
          <p:cNvPicPr preferRelativeResize="0"/>
          <p:nvPr/>
        </p:nvPicPr>
        <p:blipFill>
          <a:blip r:embed="rId6">
            <a:alphaModFix/>
          </a:blip>
          <a:stretch>
            <a:fillRect/>
          </a:stretch>
        </p:blipFill>
        <p:spPr>
          <a:xfrm>
            <a:off x="4615751" y="3506323"/>
            <a:ext cx="211800" cy="211800"/>
          </a:xfrm>
          <a:prstGeom prst="rect">
            <a:avLst/>
          </a:prstGeom>
          <a:noFill/>
          <a:ln>
            <a:noFill/>
          </a:ln>
        </p:spPr>
      </p:pic>
      <p:sp>
        <p:nvSpPr>
          <p:cNvPr id="87" name="Google Shape;87;p15"/>
          <p:cNvSpPr/>
          <p:nvPr/>
        </p:nvSpPr>
        <p:spPr>
          <a:xfrm>
            <a:off x="6716950" y="1380575"/>
            <a:ext cx="837900" cy="1185000"/>
          </a:xfrm>
          <a:prstGeom prst="rect">
            <a:avLst/>
          </a:prstGeom>
          <a:noFill/>
          <a:ln w="9525" cap="flat" cmpd="sng">
            <a:solidFill>
              <a:srgbClr val="4696B5"/>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 sz="600" b="1">
                <a:solidFill>
                  <a:schemeClr val="dk1"/>
                </a:solidFill>
                <a:latin typeface="Montserrat"/>
                <a:ea typeface="Montserrat"/>
                <a:cs typeface="Montserrat"/>
                <a:sym typeface="Montserrat"/>
              </a:rPr>
              <a:t>Cash out:</a:t>
            </a:r>
            <a:endParaRPr sz="600" b="1">
              <a:solidFill>
                <a:schemeClr val="dk1"/>
              </a:solidFill>
              <a:latin typeface="Montserrat"/>
              <a:ea typeface="Montserrat"/>
              <a:cs typeface="Montserrat"/>
              <a:sym typeface="Montserrat"/>
            </a:endParaRPr>
          </a:p>
          <a:p>
            <a:pPr marL="0" lvl="0" indent="0" algn="l" rtl="0">
              <a:lnSpc>
                <a:spcPct val="90000"/>
              </a:lnSpc>
              <a:spcBef>
                <a:spcPts val="0"/>
              </a:spcBef>
              <a:spcAft>
                <a:spcPts val="0"/>
              </a:spcAft>
              <a:buNone/>
            </a:pPr>
            <a:endParaRPr sz="500" i="1">
              <a:solidFill>
                <a:schemeClr val="dk1"/>
              </a:solidFill>
              <a:latin typeface="Montserrat"/>
              <a:ea typeface="Montserrat"/>
              <a:cs typeface="Montserrat"/>
              <a:sym typeface="Montserrat"/>
            </a:endParaRPr>
          </a:p>
          <a:p>
            <a:pPr marL="0" lvl="0" indent="0" algn="l" rtl="0">
              <a:lnSpc>
                <a:spcPct val="90000"/>
              </a:lnSpc>
              <a:spcBef>
                <a:spcPts val="0"/>
              </a:spcBef>
              <a:spcAft>
                <a:spcPts val="0"/>
              </a:spcAft>
              <a:buNone/>
            </a:pPr>
            <a:endParaRPr sz="500" i="1">
              <a:solidFill>
                <a:schemeClr val="dk1"/>
              </a:solidFill>
              <a:latin typeface="Montserrat"/>
              <a:ea typeface="Montserrat"/>
              <a:cs typeface="Montserrat"/>
              <a:sym typeface="Montserrat"/>
            </a:endParaRPr>
          </a:p>
          <a:p>
            <a:pPr marL="0" lvl="0" indent="0" algn="l" rtl="0">
              <a:lnSpc>
                <a:spcPct val="90000"/>
              </a:lnSpc>
              <a:spcBef>
                <a:spcPts val="0"/>
              </a:spcBef>
              <a:spcAft>
                <a:spcPts val="0"/>
              </a:spcAft>
              <a:buNone/>
            </a:pPr>
            <a:endParaRPr sz="500" i="1">
              <a:solidFill>
                <a:schemeClr val="dk1"/>
              </a:solidFill>
              <a:latin typeface="Montserrat"/>
              <a:ea typeface="Montserrat"/>
              <a:cs typeface="Montserrat"/>
              <a:sym typeface="Montserrat"/>
            </a:endParaRPr>
          </a:p>
          <a:p>
            <a:pPr marL="0" lvl="0" indent="0" algn="l" rtl="0">
              <a:lnSpc>
                <a:spcPct val="90000"/>
              </a:lnSpc>
              <a:spcBef>
                <a:spcPts val="0"/>
              </a:spcBef>
              <a:spcAft>
                <a:spcPts val="0"/>
              </a:spcAft>
              <a:buNone/>
            </a:pPr>
            <a:endParaRPr sz="500" i="1">
              <a:solidFill>
                <a:schemeClr val="dk1"/>
              </a:solidFill>
              <a:latin typeface="Montserrat"/>
              <a:ea typeface="Montserrat"/>
              <a:cs typeface="Montserrat"/>
              <a:sym typeface="Montserrat"/>
            </a:endParaRPr>
          </a:p>
          <a:p>
            <a:pPr marL="0" lvl="0" indent="0" algn="l" rtl="0">
              <a:lnSpc>
                <a:spcPct val="90000"/>
              </a:lnSpc>
              <a:spcBef>
                <a:spcPts val="0"/>
              </a:spcBef>
              <a:spcAft>
                <a:spcPts val="0"/>
              </a:spcAft>
              <a:buNone/>
            </a:pPr>
            <a:endParaRPr sz="500" i="1">
              <a:solidFill>
                <a:schemeClr val="dk1"/>
              </a:solidFill>
              <a:latin typeface="Montserrat"/>
              <a:ea typeface="Montserrat"/>
              <a:cs typeface="Montserrat"/>
              <a:sym typeface="Montserrat"/>
            </a:endParaRPr>
          </a:p>
          <a:p>
            <a:pPr marL="0" lvl="0" indent="0" algn="l" rtl="0">
              <a:lnSpc>
                <a:spcPct val="90000"/>
              </a:lnSpc>
              <a:spcBef>
                <a:spcPts val="0"/>
              </a:spcBef>
              <a:spcAft>
                <a:spcPts val="0"/>
              </a:spcAft>
              <a:buNone/>
            </a:pPr>
            <a:endParaRPr sz="500" i="1">
              <a:solidFill>
                <a:schemeClr val="dk1"/>
              </a:solidFill>
              <a:latin typeface="Montserrat"/>
              <a:ea typeface="Montserrat"/>
              <a:cs typeface="Montserrat"/>
              <a:sym typeface="Montserrat"/>
            </a:endParaRPr>
          </a:p>
          <a:p>
            <a:pPr marL="0" lvl="0" indent="0" algn="l" rtl="0">
              <a:lnSpc>
                <a:spcPct val="90000"/>
              </a:lnSpc>
              <a:spcBef>
                <a:spcPts val="0"/>
              </a:spcBef>
              <a:spcAft>
                <a:spcPts val="0"/>
              </a:spcAft>
              <a:buNone/>
            </a:pPr>
            <a:endParaRPr sz="500" i="1">
              <a:solidFill>
                <a:schemeClr val="dk1"/>
              </a:solidFill>
              <a:latin typeface="Montserrat"/>
              <a:ea typeface="Montserrat"/>
              <a:cs typeface="Montserrat"/>
              <a:sym typeface="Montserrat"/>
            </a:endParaRPr>
          </a:p>
          <a:p>
            <a:pPr marL="0" lvl="0" indent="0" algn="l" rtl="0">
              <a:lnSpc>
                <a:spcPct val="90000"/>
              </a:lnSpc>
              <a:spcBef>
                <a:spcPts val="0"/>
              </a:spcBef>
              <a:spcAft>
                <a:spcPts val="0"/>
              </a:spcAft>
              <a:buNone/>
            </a:pPr>
            <a:endParaRPr sz="500" i="1">
              <a:solidFill>
                <a:schemeClr val="dk1"/>
              </a:solidFill>
              <a:latin typeface="Montserrat"/>
              <a:ea typeface="Montserrat"/>
              <a:cs typeface="Montserrat"/>
              <a:sym typeface="Montserrat"/>
            </a:endParaRPr>
          </a:p>
          <a:p>
            <a:pPr marL="0" lvl="0" indent="0" algn="l" rtl="0">
              <a:lnSpc>
                <a:spcPct val="90000"/>
              </a:lnSpc>
              <a:spcBef>
                <a:spcPts val="0"/>
              </a:spcBef>
              <a:spcAft>
                <a:spcPts val="0"/>
              </a:spcAft>
              <a:buNone/>
            </a:pPr>
            <a:endParaRPr sz="700">
              <a:solidFill>
                <a:schemeClr val="dk1"/>
              </a:solidFill>
              <a:latin typeface="Montserrat"/>
              <a:ea typeface="Montserrat"/>
              <a:cs typeface="Montserrat"/>
              <a:sym typeface="Montserrat"/>
            </a:endParaRPr>
          </a:p>
        </p:txBody>
      </p:sp>
      <p:sp>
        <p:nvSpPr>
          <p:cNvPr id="88" name="Google Shape;88;p15"/>
          <p:cNvSpPr/>
          <p:nvPr/>
        </p:nvSpPr>
        <p:spPr>
          <a:xfrm>
            <a:off x="7554850" y="1380575"/>
            <a:ext cx="885900" cy="1185000"/>
          </a:xfrm>
          <a:prstGeom prst="rect">
            <a:avLst/>
          </a:prstGeom>
          <a:noFill/>
          <a:ln w="9525" cap="flat" cmpd="sng">
            <a:solidFill>
              <a:srgbClr val="4696B5"/>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 sz="600" b="1">
                <a:solidFill>
                  <a:schemeClr val="dk1"/>
                </a:solidFill>
                <a:latin typeface="Montserrat"/>
                <a:ea typeface="Montserrat"/>
                <a:cs typeface="Montserrat"/>
                <a:sym typeface="Montserrat"/>
              </a:rPr>
              <a:t>Cash in:</a:t>
            </a:r>
            <a:endParaRPr sz="600" b="1">
              <a:solidFill>
                <a:schemeClr val="dk1"/>
              </a:solidFill>
              <a:latin typeface="Montserrat"/>
              <a:ea typeface="Montserrat"/>
              <a:cs typeface="Montserrat"/>
              <a:sym typeface="Montserrat"/>
            </a:endParaRPr>
          </a:p>
          <a:p>
            <a:pPr marL="0" lvl="0" indent="0" algn="l" rtl="0">
              <a:lnSpc>
                <a:spcPct val="90000"/>
              </a:lnSpc>
              <a:spcBef>
                <a:spcPts val="0"/>
              </a:spcBef>
              <a:spcAft>
                <a:spcPts val="0"/>
              </a:spcAft>
              <a:buNone/>
            </a:pPr>
            <a:endParaRPr sz="500" i="1">
              <a:solidFill>
                <a:schemeClr val="dk1"/>
              </a:solidFill>
              <a:latin typeface="Montserrat"/>
              <a:ea typeface="Montserrat"/>
              <a:cs typeface="Montserrat"/>
              <a:sym typeface="Montserrat"/>
            </a:endParaRPr>
          </a:p>
          <a:p>
            <a:pPr marL="0" lvl="0" indent="0" algn="l" rtl="0">
              <a:lnSpc>
                <a:spcPct val="90000"/>
              </a:lnSpc>
              <a:spcBef>
                <a:spcPts val="0"/>
              </a:spcBef>
              <a:spcAft>
                <a:spcPts val="0"/>
              </a:spcAft>
              <a:buNone/>
            </a:pPr>
            <a:endParaRPr sz="500" i="1">
              <a:solidFill>
                <a:schemeClr val="dk1"/>
              </a:solidFill>
              <a:latin typeface="Montserrat"/>
              <a:ea typeface="Montserrat"/>
              <a:cs typeface="Montserrat"/>
              <a:sym typeface="Montserrat"/>
            </a:endParaRPr>
          </a:p>
          <a:p>
            <a:pPr marL="0" lvl="0" indent="0" algn="l" rtl="0">
              <a:lnSpc>
                <a:spcPct val="90000"/>
              </a:lnSpc>
              <a:spcBef>
                <a:spcPts val="0"/>
              </a:spcBef>
              <a:spcAft>
                <a:spcPts val="0"/>
              </a:spcAft>
              <a:buNone/>
            </a:pPr>
            <a:endParaRPr sz="500" i="1">
              <a:solidFill>
                <a:schemeClr val="dk1"/>
              </a:solidFill>
              <a:latin typeface="Montserrat"/>
              <a:ea typeface="Montserrat"/>
              <a:cs typeface="Montserrat"/>
              <a:sym typeface="Montserrat"/>
            </a:endParaRPr>
          </a:p>
          <a:p>
            <a:pPr marL="0" lvl="0" indent="0" algn="l" rtl="0">
              <a:lnSpc>
                <a:spcPct val="90000"/>
              </a:lnSpc>
              <a:spcBef>
                <a:spcPts val="0"/>
              </a:spcBef>
              <a:spcAft>
                <a:spcPts val="0"/>
              </a:spcAft>
              <a:buNone/>
            </a:pPr>
            <a:endParaRPr sz="500" i="1">
              <a:solidFill>
                <a:schemeClr val="dk1"/>
              </a:solidFill>
              <a:latin typeface="Montserrat"/>
              <a:ea typeface="Montserrat"/>
              <a:cs typeface="Montserrat"/>
              <a:sym typeface="Montserrat"/>
            </a:endParaRPr>
          </a:p>
          <a:p>
            <a:pPr marL="0" lvl="0" indent="0" algn="l" rtl="0">
              <a:lnSpc>
                <a:spcPct val="90000"/>
              </a:lnSpc>
              <a:spcBef>
                <a:spcPts val="0"/>
              </a:spcBef>
              <a:spcAft>
                <a:spcPts val="0"/>
              </a:spcAft>
              <a:buNone/>
            </a:pPr>
            <a:endParaRPr sz="500" i="1">
              <a:solidFill>
                <a:schemeClr val="dk1"/>
              </a:solidFill>
              <a:latin typeface="Montserrat"/>
              <a:ea typeface="Montserrat"/>
              <a:cs typeface="Montserrat"/>
              <a:sym typeface="Montserrat"/>
            </a:endParaRPr>
          </a:p>
          <a:p>
            <a:pPr marL="0" lvl="0" indent="0" algn="l" rtl="0">
              <a:lnSpc>
                <a:spcPct val="90000"/>
              </a:lnSpc>
              <a:spcBef>
                <a:spcPts val="0"/>
              </a:spcBef>
              <a:spcAft>
                <a:spcPts val="0"/>
              </a:spcAft>
              <a:buNone/>
            </a:pPr>
            <a:endParaRPr sz="500" i="1">
              <a:solidFill>
                <a:schemeClr val="dk1"/>
              </a:solidFill>
              <a:latin typeface="Montserrat"/>
              <a:ea typeface="Montserrat"/>
              <a:cs typeface="Montserrat"/>
              <a:sym typeface="Montserrat"/>
            </a:endParaRPr>
          </a:p>
          <a:p>
            <a:pPr marL="0" lvl="0" indent="0" algn="l" rtl="0">
              <a:lnSpc>
                <a:spcPct val="90000"/>
              </a:lnSpc>
              <a:spcBef>
                <a:spcPts val="0"/>
              </a:spcBef>
              <a:spcAft>
                <a:spcPts val="0"/>
              </a:spcAft>
              <a:buNone/>
            </a:pPr>
            <a:endParaRPr sz="500" i="1">
              <a:solidFill>
                <a:schemeClr val="dk1"/>
              </a:solidFill>
              <a:latin typeface="Montserrat"/>
              <a:ea typeface="Montserrat"/>
              <a:cs typeface="Montserrat"/>
              <a:sym typeface="Montserrat"/>
            </a:endParaRPr>
          </a:p>
          <a:p>
            <a:pPr marL="0" lvl="0" indent="0" algn="l" rtl="0">
              <a:lnSpc>
                <a:spcPct val="90000"/>
              </a:lnSpc>
              <a:spcBef>
                <a:spcPts val="0"/>
              </a:spcBef>
              <a:spcAft>
                <a:spcPts val="0"/>
              </a:spcAft>
              <a:buNone/>
            </a:pPr>
            <a:endParaRPr sz="600">
              <a:solidFill>
                <a:schemeClr val="dk1"/>
              </a:solidFill>
              <a:latin typeface="Montserrat"/>
              <a:ea typeface="Montserrat"/>
              <a:cs typeface="Montserrat"/>
              <a:sym typeface="Montserrat"/>
            </a:endParaRPr>
          </a:p>
        </p:txBody>
      </p:sp>
      <p:sp>
        <p:nvSpPr>
          <p:cNvPr id="89" name="Google Shape;89;p15"/>
          <p:cNvSpPr/>
          <p:nvPr/>
        </p:nvSpPr>
        <p:spPr>
          <a:xfrm>
            <a:off x="6716950" y="2617938"/>
            <a:ext cx="1723800" cy="281700"/>
          </a:xfrm>
          <a:prstGeom prst="rect">
            <a:avLst/>
          </a:prstGeom>
          <a:noFill/>
          <a:ln w="9525" cap="flat" cmpd="sng">
            <a:solidFill>
              <a:srgbClr val="4696B5"/>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 sz="600" b="1">
                <a:solidFill>
                  <a:schemeClr val="dk1"/>
                </a:solidFill>
                <a:latin typeface="Montserrat"/>
                <a:ea typeface="Montserrat"/>
                <a:cs typeface="Montserrat"/>
                <a:sym typeface="Montserrat"/>
              </a:rPr>
              <a:t>Difference:  </a:t>
            </a:r>
            <a:r>
              <a:rPr lang="en" sz="800">
                <a:solidFill>
                  <a:schemeClr val="dk1"/>
                </a:solidFill>
                <a:latin typeface="Kalam"/>
                <a:ea typeface="Kalam"/>
                <a:cs typeface="Kalam"/>
                <a:sym typeface="Kalam"/>
              </a:rPr>
              <a:t>$ -15k /year</a:t>
            </a:r>
            <a:endParaRPr sz="600" b="1">
              <a:solidFill>
                <a:schemeClr val="dk1"/>
              </a:solidFill>
              <a:latin typeface="Montserrat"/>
              <a:ea typeface="Montserrat"/>
              <a:cs typeface="Montserrat"/>
              <a:sym typeface="Montserrat"/>
            </a:endParaRPr>
          </a:p>
        </p:txBody>
      </p:sp>
      <p:pic>
        <p:nvPicPr>
          <p:cNvPr id="90" name="Google Shape;90;p15"/>
          <p:cNvPicPr preferRelativeResize="0"/>
          <p:nvPr/>
        </p:nvPicPr>
        <p:blipFill rotWithShape="1">
          <a:blip r:embed="rId7">
            <a:alphaModFix/>
          </a:blip>
          <a:srcRect/>
          <a:stretch/>
        </p:blipFill>
        <p:spPr>
          <a:xfrm>
            <a:off x="8471891" y="-46600"/>
            <a:ext cx="672110" cy="518577"/>
          </a:xfrm>
          <a:prstGeom prst="rect">
            <a:avLst/>
          </a:prstGeom>
          <a:noFill/>
          <a:ln>
            <a:noFill/>
          </a:ln>
        </p:spPr>
      </p:pic>
      <p:pic>
        <p:nvPicPr>
          <p:cNvPr id="91" name="Google Shape;91;p15"/>
          <p:cNvPicPr preferRelativeResize="0"/>
          <p:nvPr/>
        </p:nvPicPr>
        <p:blipFill>
          <a:blip r:embed="rId8">
            <a:alphaModFix/>
          </a:blip>
          <a:stretch>
            <a:fillRect/>
          </a:stretch>
        </p:blipFill>
        <p:spPr>
          <a:xfrm>
            <a:off x="8159764" y="24122"/>
            <a:ext cx="340264" cy="340263"/>
          </a:xfrm>
          <a:prstGeom prst="rect">
            <a:avLst/>
          </a:prstGeom>
          <a:noFill/>
          <a:ln>
            <a:noFill/>
          </a:ln>
        </p:spPr>
      </p:pic>
      <p:sp>
        <p:nvSpPr>
          <p:cNvPr id="92" name="Google Shape;92;p15"/>
          <p:cNvSpPr/>
          <p:nvPr/>
        </p:nvSpPr>
        <p:spPr>
          <a:xfrm>
            <a:off x="2359325" y="3535200"/>
            <a:ext cx="1727100" cy="1185000"/>
          </a:xfrm>
          <a:prstGeom prst="rect">
            <a:avLst/>
          </a:prstGeom>
          <a:noFill/>
          <a:ln w="9525" cap="flat" cmpd="sng">
            <a:solidFill>
              <a:srgbClr val="4696B5"/>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600" b="1">
                <a:solidFill>
                  <a:schemeClr val="dk1"/>
                </a:solidFill>
                <a:latin typeface="Montserrat"/>
                <a:ea typeface="Montserrat"/>
                <a:cs typeface="Montserrat"/>
                <a:sym typeface="Montserrat"/>
              </a:rPr>
              <a:t>Farmers (B2C)</a:t>
            </a:r>
            <a:endParaRPr sz="600" b="1">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 sz="800">
                <a:solidFill>
                  <a:schemeClr val="dk1"/>
                </a:solidFill>
                <a:latin typeface="Kalam"/>
                <a:ea typeface="Kalam"/>
                <a:cs typeface="Kalam"/>
                <a:sym typeface="Kalam"/>
              </a:rPr>
              <a:t>SHFs, extension workers</a:t>
            </a:r>
            <a:endParaRPr sz="600" b="1">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600" b="1">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600" b="1">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 sz="600" b="1">
                <a:solidFill>
                  <a:schemeClr val="dk1"/>
                </a:solidFill>
                <a:latin typeface="Montserrat"/>
                <a:ea typeface="Montserrat"/>
                <a:cs typeface="Montserrat"/>
                <a:sym typeface="Montserrat"/>
              </a:rPr>
              <a:t>Large value chain actors (B2B)</a:t>
            </a:r>
            <a:endParaRPr sz="600" b="1">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 sz="800">
                <a:solidFill>
                  <a:schemeClr val="dk1"/>
                </a:solidFill>
                <a:latin typeface="Kalam"/>
                <a:ea typeface="Kalam"/>
                <a:cs typeface="Kalam"/>
                <a:sym typeface="Kalam"/>
              </a:rPr>
              <a:t>Agribusinesses, input retailers</a:t>
            </a:r>
            <a:endParaRPr sz="800">
              <a:solidFill>
                <a:schemeClr val="dk1"/>
              </a:solidFill>
              <a:latin typeface="Kalam"/>
              <a:ea typeface="Kalam"/>
              <a:cs typeface="Kalam"/>
              <a:sym typeface="Kalam"/>
            </a:endParaRPr>
          </a:p>
          <a:p>
            <a:pPr marL="0" lvl="0" indent="0" algn="l" rtl="0">
              <a:spcBef>
                <a:spcPts val="0"/>
              </a:spcBef>
              <a:spcAft>
                <a:spcPts val="0"/>
              </a:spcAft>
              <a:buClr>
                <a:schemeClr val="dk1"/>
              </a:buClr>
              <a:buSzPts val="1100"/>
              <a:buFont typeface="Arial"/>
              <a:buNone/>
            </a:pPr>
            <a:r>
              <a:rPr lang="en" sz="800">
                <a:solidFill>
                  <a:schemeClr val="dk1"/>
                </a:solidFill>
                <a:latin typeface="Kalam"/>
                <a:ea typeface="Kalam"/>
                <a:cs typeface="Kalam"/>
                <a:sym typeface="Kalam"/>
              </a:rPr>
              <a:t>Financial institutions</a:t>
            </a:r>
            <a:endParaRPr sz="800">
              <a:solidFill>
                <a:schemeClr val="dk1"/>
              </a:solidFill>
              <a:latin typeface="Kalam"/>
              <a:ea typeface="Kalam"/>
              <a:cs typeface="Kalam"/>
              <a:sym typeface="Kalam"/>
            </a:endParaRPr>
          </a:p>
          <a:p>
            <a:pPr marL="0" lvl="0" indent="0" algn="l" rtl="0">
              <a:spcBef>
                <a:spcPts val="0"/>
              </a:spcBef>
              <a:spcAft>
                <a:spcPts val="0"/>
              </a:spcAft>
              <a:buClr>
                <a:schemeClr val="dk1"/>
              </a:buClr>
              <a:buSzPts val="1100"/>
              <a:buFont typeface="Arial"/>
              <a:buNone/>
            </a:pPr>
            <a:endParaRPr sz="600" b="1">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 sz="600" b="1">
                <a:solidFill>
                  <a:schemeClr val="dk1"/>
                </a:solidFill>
                <a:latin typeface="Montserrat"/>
                <a:ea typeface="Montserrat"/>
                <a:cs typeface="Montserrat"/>
                <a:sym typeface="Montserrat"/>
              </a:rPr>
              <a:t>Other (B2G, B2NGO)</a:t>
            </a:r>
            <a:endParaRPr sz="6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 sz="800">
                <a:solidFill>
                  <a:schemeClr val="dk1"/>
                </a:solidFill>
                <a:latin typeface="Kalam"/>
                <a:ea typeface="Kalam"/>
                <a:cs typeface="Kalam"/>
                <a:sym typeface="Kalam"/>
              </a:rPr>
              <a:t>(Development grants)</a:t>
            </a:r>
            <a:endParaRPr sz="6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600">
              <a:solidFill>
                <a:schemeClr val="dk1"/>
              </a:solidFill>
              <a:latin typeface="Montserrat"/>
              <a:ea typeface="Montserrat"/>
              <a:cs typeface="Montserrat"/>
              <a:sym typeface="Montserrat"/>
            </a:endParaRPr>
          </a:p>
          <a:p>
            <a:pPr marL="0" lvl="0" indent="0" algn="l" rtl="0">
              <a:lnSpc>
                <a:spcPct val="90000"/>
              </a:lnSpc>
              <a:spcBef>
                <a:spcPts val="0"/>
              </a:spcBef>
              <a:spcAft>
                <a:spcPts val="0"/>
              </a:spcAft>
              <a:buClr>
                <a:schemeClr val="dk1"/>
              </a:buClr>
              <a:buSzPts val="1100"/>
              <a:buFont typeface="Arial"/>
              <a:buNone/>
            </a:pPr>
            <a:endParaRPr sz="700">
              <a:solidFill>
                <a:schemeClr val="dk1"/>
              </a:solidFill>
              <a:latin typeface="Montserrat"/>
              <a:ea typeface="Montserrat"/>
              <a:cs typeface="Montserrat"/>
              <a:sym typeface="Montserrat"/>
            </a:endParaRPr>
          </a:p>
        </p:txBody>
      </p:sp>
      <p:cxnSp>
        <p:nvCxnSpPr>
          <p:cNvPr id="93" name="Google Shape;93;p15"/>
          <p:cNvCxnSpPr/>
          <p:nvPr/>
        </p:nvCxnSpPr>
        <p:spPr>
          <a:xfrm>
            <a:off x="553488" y="3945910"/>
            <a:ext cx="1723800" cy="0"/>
          </a:xfrm>
          <a:prstGeom prst="straightConnector1">
            <a:avLst/>
          </a:prstGeom>
          <a:noFill/>
          <a:ln w="9525" cap="flat" cmpd="sng">
            <a:solidFill>
              <a:srgbClr val="4696B5"/>
            </a:solidFill>
            <a:prstDash val="solid"/>
            <a:round/>
            <a:headEnd type="none" w="med" len="med"/>
            <a:tailEnd type="none" w="med" len="med"/>
          </a:ln>
        </p:spPr>
      </p:cxnSp>
      <p:cxnSp>
        <p:nvCxnSpPr>
          <p:cNvPr id="94" name="Google Shape;94;p15"/>
          <p:cNvCxnSpPr/>
          <p:nvPr/>
        </p:nvCxnSpPr>
        <p:spPr>
          <a:xfrm>
            <a:off x="553488" y="4410860"/>
            <a:ext cx="1723800" cy="0"/>
          </a:xfrm>
          <a:prstGeom prst="straightConnector1">
            <a:avLst/>
          </a:prstGeom>
          <a:noFill/>
          <a:ln w="9525" cap="flat" cmpd="sng">
            <a:solidFill>
              <a:srgbClr val="4696B5"/>
            </a:solidFill>
            <a:prstDash val="solid"/>
            <a:round/>
            <a:headEnd type="none" w="med" len="med"/>
            <a:tailEnd type="none" w="med" len="med"/>
          </a:ln>
        </p:spPr>
      </p:cxnSp>
      <p:cxnSp>
        <p:nvCxnSpPr>
          <p:cNvPr id="95" name="Google Shape;95;p15"/>
          <p:cNvCxnSpPr/>
          <p:nvPr/>
        </p:nvCxnSpPr>
        <p:spPr>
          <a:xfrm>
            <a:off x="2360963" y="3945910"/>
            <a:ext cx="1723800" cy="0"/>
          </a:xfrm>
          <a:prstGeom prst="straightConnector1">
            <a:avLst/>
          </a:prstGeom>
          <a:noFill/>
          <a:ln w="9525" cap="flat" cmpd="sng">
            <a:solidFill>
              <a:srgbClr val="4696B5"/>
            </a:solidFill>
            <a:prstDash val="solid"/>
            <a:round/>
            <a:headEnd type="none" w="med" len="med"/>
            <a:tailEnd type="none" w="med" len="med"/>
          </a:ln>
        </p:spPr>
      </p:cxnSp>
      <p:cxnSp>
        <p:nvCxnSpPr>
          <p:cNvPr id="96" name="Google Shape;96;p15"/>
          <p:cNvCxnSpPr/>
          <p:nvPr/>
        </p:nvCxnSpPr>
        <p:spPr>
          <a:xfrm>
            <a:off x="2360963" y="4410860"/>
            <a:ext cx="1723800" cy="0"/>
          </a:xfrm>
          <a:prstGeom prst="straightConnector1">
            <a:avLst/>
          </a:prstGeom>
          <a:noFill/>
          <a:ln w="9525" cap="flat" cmpd="sng">
            <a:solidFill>
              <a:srgbClr val="4696B5"/>
            </a:solidFill>
            <a:prstDash val="solid"/>
            <a:round/>
            <a:headEnd type="none" w="med" len="med"/>
            <a:tailEnd type="none" w="med" len="med"/>
          </a:ln>
        </p:spPr>
      </p:cxnSp>
      <p:sp>
        <p:nvSpPr>
          <p:cNvPr id="97" name="Google Shape;97;p15"/>
          <p:cNvSpPr txBox="1"/>
          <p:nvPr/>
        </p:nvSpPr>
        <p:spPr>
          <a:xfrm>
            <a:off x="4827550" y="2569250"/>
            <a:ext cx="1854300" cy="276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600" i="1">
              <a:solidFill>
                <a:schemeClr val="dk1"/>
              </a:solidFill>
              <a:latin typeface="Montserrat"/>
              <a:ea typeface="Montserrat"/>
              <a:cs typeface="Montserrat"/>
              <a:sym typeface="Montserrat"/>
            </a:endParaRPr>
          </a:p>
        </p:txBody>
      </p:sp>
      <p:sp>
        <p:nvSpPr>
          <p:cNvPr id="98" name="Google Shape;98;p15"/>
          <p:cNvSpPr txBox="1"/>
          <p:nvPr/>
        </p:nvSpPr>
        <p:spPr>
          <a:xfrm>
            <a:off x="3797025" y="9588"/>
            <a:ext cx="3000000" cy="36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200" i="1">
                <a:solidFill>
                  <a:schemeClr val="dk1"/>
                </a:solidFill>
                <a:latin typeface="Kalam"/>
                <a:ea typeface="Kalam"/>
                <a:cs typeface="Kalam"/>
                <a:sym typeface="Kalam"/>
              </a:rPr>
              <a:t>Example of a fictional company</a:t>
            </a:r>
            <a:endParaRPr sz="1200">
              <a:latin typeface="Kalam"/>
              <a:ea typeface="Kalam"/>
              <a:cs typeface="Kalam"/>
              <a:sym typeface="Kalam"/>
            </a:endParaRPr>
          </a:p>
        </p:txBody>
      </p:sp>
      <p:sp>
        <p:nvSpPr>
          <p:cNvPr id="99" name="Google Shape;99;p15"/>
          <p:cNvSpPr/>
          <p:nvPr/>
        </p:nvSpPr>
        <p:spPr>
          <a:xfrm>
            <a:off x="6716950" y="2952025"/>
            <a:ext cx="1723800" cy="340200"/>
          </a:xfrm>
          <a:prstGeom prst="rect">
            <a:avLst/>
          </a:prstGeom>
          <a:solidFill>
            <a:srgbClr val="EFEFEF"/>
          </a:solidFill>
          <a:ln w="9525" cap="flat" cmpd="sng">
            <a:solidFill>
              <a:srgbClr val="4696B5"/>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 sz="600" b="1">
                <a:solidFill>
                  <a:schemeClr val="dk1"/>
                </a:solidFill>
                <a:latin typeface="Montserrat"/>
                <a:ea typeface="Montserrat"/>
                <a:cs typeface="Montserrat"/>
                <a:sym typeface="Montserrat"/>
              </a:rPr>
              <a:t>% of income coming </a:t>
            </a:r>
            <a:br>
              <a:rPr lang="en" sz="600" b="1">
                <a:solidFill>
                  <a:schemeClr val="dk1"/>
                </a:solidFill>
                <a:latin typeface="Montserrat"/>
                <a:ea typeface="Montserrat"/>
                <a:cs typeface="Montserrat"/>
                <a:sym typeface="Montserrat"/>
              </a:rPr>
            </a:br>
            <a:r>
              <a:rPr lang="en" sz="600" b="1">
                <a:solidFill>
                  <a:schemeClr val="dk1"/>
                </a:solidFill>
                <a:latin typeface="Montserrat"/>
                <a:ea typeface="Montserrat"/>
                <a:cs typeface="Montserrat"/>
                <a:sym typeface="Montserrat"/>
              </a:rPr>
              <a:t>from revenues:</a:t>
            </a:r>
            <a:endParaRPr sz="600" b="1">
              <a:solidFill>
                <a:schemeClr val="dk1"/>
              </a:solidFill>
              <a:latin typeface="Montserrat"/>
              <a:ea typeface="Montserrat"/>
              <a:cs typeface="Montserrat"/>
              <a:sym typeface="Montserrat"/>
            </a:endParaRPr>
          </a:p>
          <a:p>
            <a:pPr marL="0" lvl="0" indent="0" algn="l" rtl="0">
              <a:lnSpc>
                <a:spcPct val="90000"/>
              </a:lnSpc>
              <a:spcBef>
                <a:spcPts val="0"/>
              </a:spcBef>
              <a:spcAft>
                <a:spcPts val="0"/>
              </a:spcAft>
              <a:buNone/>
            </a:pPr>
            <a:endParaRPr sz="600" b="1">
              <a:solidFill>
                <a:schemeClr val="dk1"/>
              </a:solidFill>
              <a:latin typeface="Montserrat"/>
              <a:ea typeface="Montserrat"/>
              <a:cs typeface="Montserrat"/>
              <a:sym typeface="Montserrat"/>
            </a:endParaRPr>
          </a:p>
        </p:txBody>
      </p:sp>
      <p:sp>
        <p:nvSpPr>
          <p:cNvPr id="100" name="Google Shape;100;p15"/>
          <p:cNvSpPr/>
          <p:nvPr/>
        </p:nvSpPr>
        <p:spPr>
          <a:xfrm>
            <a:off x="6716950" y="4600713"/>
            <a:ext cx="1723800" cy="281700"/>
          </a:xfrm>
          <a:prstGeom prst="rect">
            <a:avLst/>
          </a:prstGeom>
          <a:solidFill>
            <a:srgbClr val="EFEFEF"/>
          </a:solidFill>
          <a:ln w="9525" cap="flat" cmpd="sng">
            <a:solidFill>
              <a:srgbClr val="4696B5"/>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None/>
            </a:pPr>
            <a:r>
              <a:rPr lang="en" sz="600" b="1">
                <a:solidFill>
                  <a:schemeClr val="dk1"/>
                </a:solidFill>
                <a:latin typeface="Montserrat"/>
                <a:ea typeface="Montserrat"/>
                <a:cs typeface="Montserrat"/>
                <a:sym typeface="Montserrat"/>
              </a:rPr>
              <a:t>Obtainable market size:</a:t>
            </a:r>
            <a:endParaRPr sz="600" b="1">
              <a:solidFill>
                <a:schemeClr val="dk1"/>
              </a:solidFill>
              <a:latin typeface="Montserrat"/>
              <a:ea typeface="Montserrat"/>
              <a:cs typeface="Montserrat"/>
              <a:sym typeface="Montserrat"/>
            </a:endParaRPr>
          </a:p>
        </p:txBody>
      </p:sp>
      <p:sp>
        <p:nvSpPr>
          <p:cNvPr id="101" name="Google Shape;101;p15"/>
          <p:cNvSpPr txBox="1"/>
          <p:nvPr/>
        </p:nvSpPr>
        <p:spPr>
          <a:xfrm>
            <a:off x="2373800" y="1735450"/>
            <a:ext cx="17271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dk1"/>
                </a:solidFill>
                <a:latin typeface="Kalam"/>
                <a:ea typeface="Kalam"/>
                <a:cs typeface="Kalam"/>
                <a:sym typeface="Kalam"/>
              </a:rPr>
              <a:t>Weather forecasting and crop advisory SMS service for smallholder farmers. Farmers are willing to pay if the service is bundled, for instance with inputs.</a:t>
            </a:r>
            <a:endParaRPr sz="800">
              <a:solidFill>
                <a:schemeClr val="dk1"/>
              </a:solidFill>
              <a:latin typeface="Kalam"/>
              <a:ea typeface="Kalam"/>
              <a:cs typeface="Kalam"/>
              <a:sym typeface="Kalam"/>
            </a:endParaRPr>
          </a:p>
        </p:txBody>
      </p:sp>
      <p:sp>
        <p:nvSpPr>
          <p:cNvPr id="102" name="Google Shape;102;p15"/>
          <p:cNvSpPr txBox="1"/>
          <p:nvPr/>
        </p:nvSpPr>
        <p:spPr>
          <a:xfrm>
            <a:off x="2373800" y="661775"/>
            <a:ext cx="17271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dk1"/>
                </a:solidFill>
                <a:latin typeface="Kalam"/>
                <a:ea typeface="Kalam"/>
                <a:cs typeface="Kalam"/>
                <a:sym typeface="Kalam"/>
              </a:rPr>
              <a:t>Through their sales team, the company establishes commercial relationships with farmer touch points such as agribusinesses, insurance and input providers.</a:t>
            </a:r>
            <a:endParaRPr sz="800">
              <a:solidFill>
                <a:schemeClr val="dk1"/>
              </a:solidFill>
              <a:latin typeface="Kalam"/>
              <a:ea typeface="Kalam"/>
              <a:cs typeface="Kalam"/>
              <a:sym typeface="Kalam"/>
            </a:endParaRPr>
          </a:p>
        </p:txBody>
      </p:sp>
      <p:sp>
        <p:nvSpPr>
          <p:cNvPr id="103" name="Google Shape;103;p15"/>
          <p:cNvSpPr txBox="1"/>
          <p:nvPr/>
        </p:nvSpPr>
        <p:spPr>
          <a:xfrm>
            <a:off x="3731400" y="3586663"/>
            <a:ext cx="3903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dk1"/>
                </a:solidFill>
                <a:latin typeface="Kalam"/>
                <a:ea typeface="Kalam"/>
                <a:cs typeface="Kalam"/>
                <a:sym typeface="Kalam"/>
              </a:rPr>
              <a:t>33%</a:t>
            </a:r>
            <a:endParaRPr/>
          </a:p>
        </p:txBody>
      </p:sp>
      <p:sp>
        <p:nvSpPr>
          <p:cNvPr id="104" name="Google Shape;104;p15"/>
          <p:cNvSpPr txBox="1"/>
          <p:nvPr/>
        </p:nvSpPr>
        <p:spPr>
          <a:xfrm>
            <a:off x="3731400" y="3998750"/>
            <a:ext cx="3903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dk1"/>
                </a:solidFill>
                <a:latin typeface="Kalam"/>
                <a:ea typeface="Kalam"/>
                <a:cs typeface="Kalam"/>
                <a:sym typeface="Kalam"/>
              </a:rPr>
              <a:t>33%</a:t>
            </a:r>
            <a:endParaRPr/>
          </a:p>
        </p:txBody>
      </p:sp>
      <p:sp>
        <p:nvSpPr>
          <p:cNvPr id="105" name="Google Shape;105;p15"/>
          <p:cNvSpPr txBox="1"/>
          <p:nvPr/>
        </p:nvSpPr>
        <p:spPr>
          <a:xfrm>
            <a:off x="3731400" y="4410825"/>
            <a:ext cx="3903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dk1"/>
                </a:solidFill>
                <a:latin typeface="Kalam"/>
                <a:ea typeface="Kalam"/>
                <a:cs typeface="Kalam"/>
                <a:sym typeface="Kalam"/>
              </a:rPr>
              <a:t>33%</a:t>
            </a:r>
            <a:endParaRPr/>
          </a:p>
        </p:txBody>
      </p:sp>
      <p:sp>
        <p:nvSpPr>
          <p:cNvPr id="106" name="Google Shape;106;p15"/>
          <p:cNvSpPr txBox="1"/>
          <p:nvPr/>
        </p:nvSpPr>
        <p:spPr>
          <a:xfrm>
            <a:off x="6734100" y="1601275"/>
            <a:ext cx="8379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dk1"/>
                </a:solidFill>
                <a:latin typeface="Kalam"/>
                <a:ea typeface="Kalam"/>
                <a:cs typeface="Kalam"/>
                <a:sym typeface="Kalam"/>
              </a:rPr>
              <a:t>Staff: 30k Office: 7k</a:t>
            </a:r>
            <a:endParaRPr sz="800">
              <a:solidFill>
                <a:schemeClr val="dk1"/>
              </a:solidFill>
              <a:latin typeface="Kalam"/>
              <a:ea typeface="Kalam"/>
              <a:cs typeface="Kalam"/>
              <a:sym typeface="Kalam"/>
            </a:endParaRPr>
          </a:p>
          <a:p>
            <a:pPr marL="0" lvl="0" indent="0" algn="l" rtl="0">
              <a:spcBef>
                <a:spcPts val="0"/>
              </a:spcBef>
              <a:spcAft>
                <a:spcPts val="0"/>
              </a:spcAft>
              <a:buNone/>
            </a:pPr>
            <a:r>
              <a:rPr lang="en" sz="800">
                <a:solidFill>
                  <a:schemeClr val="dk1"/>
                </a:solidFill>
                <a:latin typeface="Kalam"/>
                <a:ea typeface="Kalam"/>
                <a:cs typeface="Kalam"/>
                <a:sym typeface="Kalam"/>
              </a:rPr>
              <a:t>Marketing: 9k</a:t>
            </a:r>
            <a:endParaRPr sz="800">
              <a:solidFill>
                <a:schemeClr val="dk1"/>
              </a:solidFill>
              <a:latin typeface="Kalam"/>
              <a:ea typeface="Kalam"/>
              <a:cs typeface="Kalam"/>
              <a:sym typeface="Kalam"/>
            </a:endParaRPr>
          </a:p>
          <a:p>
            <a:pPr marL="0" lvl="0" indent="0" algn="l" rtl="0">
              <a:spcBef>
                <a:spcPts val="0"/>
              </a:spcBef>
              <a:spcAft>
                <a:spcPts val="0"/>
              </a:spcAft>
              <a:buNone/>
            </a:pPr>
            <a:r>
              <a:rPr lang="en" sz="800">
                <a:solidFill>
                  <a:schemeClr val="dk1"/>
                </a:solidFill>
                <a:latin typeface="Kalam"/>
                <a:ea typeface="Kalam"/>
                <a:cs typeface="Kalam"/>
                <a:sym typeface="Kalam"/>
              </a:rPr>
              <a:t>Data: 14k </a:t>
            </a:r>
            <a:endParaRPr sz="800">
              <a:solidFill>
                <a:schemeClr val="dk1"/>
              </a:solidFill>
              <a:latin typeface="Kalam"/>
              <a:ea typeface="Kalam"/>
              <a:cs typeface="Kalam"/>
              <a:sym typeface="Kalam"/>
            </a:endParaRPr>
          </a:p>
          <a:p>
            <a:pPr marL="0" lvl="0" indent="0" algn="l" rtl="0">
              <a:spcBef>
                <a:spcPts val="0"/>
              </a:spcBef>
              <a:spcAft>
                <a:spcPts val="0"/>
              </a:spcAft>
              <a:buNone/>
            </a:pPr>
            <a:endParaRPr sz="800">
              <a:solidFill>
                <a:schemeClr val="dk1"/>
              </a:solidFill>
              <a:latin typeface="Kalam"/>
              <a:ea typeface="Kalam"/>
              <a:cs typeface="Kalam"/>
              <a:sym typeface="Kalam"/>
            </a:endParaRPr>
          </a:p>
          <a:p>
            <a:pPr marL="0" lvl="0" indent="0" algn="l" rtl="0">
              <a:spcBef>
                <a:spcPts val="0"/>
              </a:spcBef>
              <a:spcAft>
                <a:spcPts val="0"/>
              </a:spcAft>
              <a:buNone/>
            </a:pPr>
            <a:r>
              <a:rPr lang="en" sz="800">
                <a:solidFill>
                  <a:schemeClr val="dk1"/>
                </a:solidFill>
                <a:latin typeface="Kalam"/>
                <a:ea typeface="Kalam"/>
                <a:cs typeface="Kalam"/>
                <a:sym typeface="Kalam"/>
              </a:rPr>
              <a:t>= $ 60k /year</a:t>
            </a:r>
            <a:endParaRPr sz="800">
              <a:solidFill>
                <a:schemeClr val="dk1"/>
              </a:solidFill>
              <a:latin typeface="Kalam"/>
              <a:ea typeface="Kalam"/>
              <a:cs typeface="Kalam"/>
              <a:sym typeface="Kalam"/>
            </a:endParaRPr>
          </a:p>
          <a:p>
            <a:pPr marL="0" lvl="0" indent="0" algn="l" rtl="0">
              <a:spcBef>
                <a:spcPts val="0"/>
              </a:spcBef>
              <a:spcAft>
                <a:spcPts val="0"/>
              </a:spcAft>
              <a:buNone/>
            </a:pPr>
            <a:endParaRPr sz="800">
              <a:solidFill>
                <a:schemeClr val="dk1"/>
              </a:solidFill>
              <a:latin typeface="Kalam"/>
              <a:ea typeface="Kalam"/>
              <a:cs typeface="Kalam"/>
              <a:sym typeface="Kalam"/>
            </a:endParaRPr>
          </a:p>
        </p:txBody>
      </p:sp>
      <p:sp>
        <p:nvSpPr>
          <p:cNvPr id="107" name="Google Shape;107;p15"/>
          <p:cNvSpPr txBox="1"/>
          <p:nvPr/>
        </p:nvSpPr>
        <p:spPr>
          <a:xfrm>
            <a:off x="7578850" y="1601275"/>
            <a:ext cx="8379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dk1"/>
                </a:solidFill>
                <a:latin typeface="Kalam"/>
                <a:ea typeface="Kalam"/>
                <a:cs typeface="Kalam"/>
                <a:sym typeface="Kalam"/>
              </a:rPr>
              <a:t>B2C revenues: 15k</a:t>
            </a:r>
            <a:endParaRPr sz="800">
              <a:solidFill>
                <a:schemeClr val="dk1"/>
              </a:solidFill>
              <a:latin typeface="Kalam"/>
              <a:ea typeface="Kalam"/>
              <a:cs typeface="Kalam"/>
              <a:sym typeface="Kalam"/>
            </a:endParaRPr>
          </a:p>
          <a:p>
            <a:pPr marL="0" lvl="0" indent="0" algn="l" rtl="0">
              <a:spcBef>
                <a:spcPts val="0"/>
              </a:spcBef>
              <a:spcAft>
                <a:spcPts val="0"/>
              </a:spcAft>
              <a:buNone/>
            </a:pPr>
            <a:r>
              <a:rPr lang="en" sz="800">
                <a:solidFill>
                  <a:schemeClr val="dk1"/>
                </a:solidFill>
                <a:latin typeface="Kalam"/>
                <a:ea typeface="Kalam"/>
                <a:cs typeface="Kalam"/>
                <a:sym typeface="Kalam"/>
              </a:rPr>
              <a:t>B2B revenues: 15k</a:t>
            </a:r>
            <a:endParaRPr sz="800">
              <a:solidFill>
                <a:schemeClr val="dk1"/>
              </a:solidFill>
              <a:latin typeface="Kalam"/>
              <a:ea typeface="Kalam"/>
              <a:cs typeface="Kalam"/>
              <a:sym typeface="Kalam"/>
            </a:endParaRPr>
          </a:p>
          <a:p>
            <a:pPr marL="0" lvl="0" indent="0" algn="l" rtl="0">
              <a:spcBef>
                <a:spcPts val="0"/>
              </a:spcBef>
              <a:spcAft>
                <a:spcPts val="0"/>
              </a:spcAft>
              <a:buNone/>
            </a:pPr>
            <a:r>
              <a:rPr lang="en" sz="800">
                <a:solidFill>
                  <a:schemeClr val="dk1"/>
                </a:solidFill>
                <a:latin typeface="Kalam"/>
                <a:ea typeface="Kalam"/>
                <a:cs typeface="Kalam"/>
                <a:sym typeface="Kalam"/>
              </a:rPr>
              <a:t>Grants: 15k</a:t>
            </a:r>
            <a:endParaRPr sz="800">
              <a:solidFill>
                <a:schemeClr val="dk1"/>
              </a:solidFill>
              <a:latin typeface="Kalam"/>
              <a:ea typeface="Kalam"/>
              <a:cs typeface="Kalam"/>
              <a:sym typeface="Kalam"/>
            </a:endParaRPr>
          </a:p>
          <a:p>
            <a:pPr marL="0" lvl="0" indent="0" algn="l" rtl="0">
              <a:spcBef>
                <a:spcPts val="0"/>
              </a:spcBef>
              <a:spcAft>
                <a:spcPts val="0"/>
              </a:spcAft>
              <a:buNone/>
            </a:pPr>
            <a:r>
              <a:rPr lang="en" sz="800">
                <a:solidFill>
                  <a:schemeClr val="dk1"/>
                </a:solidFill>
                <a:latin typeface="Kalam"/>
                <a:ea typeface="Kalam"/>
                <a:cs typeface="Kalam"/>
                <a:sym typeface="Kalam"/>
              </a:rPr>
              <a:t>= $ 45k /year</a:t>
            </a:r>
            <a:endParaRPr sz="800">
              <a:solidFill>
                <a:schemeClr val="dk1"/>
              </a:solidFill>
              <a:latin typeface="Kalam"/>
              <a:ea typeface="Kalam"/>
              <a:cs typeface="Kalam"/>
              <a:sym typeface="Kalam"/>
            </a:endParaRPr>
          </a:p>
        </p:txBody>
      </p:sp>
      <p:sp>
        <p:nvSpPr>
          <p:cNvPr id="108" name="Google Shape;108;p15"/>
          <p:cNvSpPr txBox="1"/>
          <p:nvPr/>
        </p:nvSpPr>
        <p:spPr>
          <a:xfrm>
            <a:off x="7768650" y="2952025"/>
            <a:ext cx="672000" cy="2955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800">
                <a:solidFill>
                  <a:schemeClr val="dk1"/>
                </a:solidFill>
                <a:latin typeface="Kalam"/>
                <a:ea typeface="Kalam"/>
                <a:cs typeface="Kalam"/>
                <a:sym typeface="Kalam"/>
              </a:rPr>
              <a:t>67%</a:t>
            </a:r>
            <a:endParaRPr/>
          </a:p>
        </p:txBody>
      </p:sp>
      <p:sp>
        <p:nvSpPr>
          <p:cNvPr id="109" name="Google Shape;109;p15"/>
          <p:cNvSpPr txBox="1"/>
          <p:nvPr/>
        </p:nvSpPr>
        <p:spPr>
          <a:xfrm>
            <a:off x="6734100" y="3718125"/>
            <a:ext cx="8379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dk1"/>
                </a:solidFill>
                <a:latin typeface="Kalam"/>
                <a:ea typeface="Kalam"/>
                <a:cs typeface="Kalam"/>
                <a:sym typeface="Kalam"/>
              </a:rPr>
              <a:t>Reduce farmer marketing costs by leveraging loyal farmers.</a:t>
            </a:r>
            <a:endParaRPr sz="800">
              <a:solidFill>
                <a:schemeClr val="dk1"/>
              </a:solidFill>
              <a:latin typeface="Kalam"/>
              <a:ea typeface="Kalam"/>
              <a:cs typeface="Kalam"/>
              <a:sym typeface="Kalam"/>
            </a:endParaRPr>
          </a:p>
        </p:txBody>
      </p:sp>
      <p:sp>
        <p:nvSpPr>
          <p:cNvPr id="110" name="Google Shape;110;p15"/>
          <p:cNvSpPr txBox="1"/>
          <p:nvPr/>
        </p:nvSpPr>
        <p:spPr>
          <a:xfrm>
            <a:off x="7578850" y="3718125"/>
            <a:ext cx="8379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dk1"/>
                </a:solidFill>
                <a:latin typeface="Kalam"/>
                <a:ea typeface="Kalam"/>
                <a:cs typeface="Kalam"/>
                <a:sym typeface="Kalam"/>
              </a:rPr>
              <a:t>Drive loyalty and monthly payments from farmers.</a:t>
            </a:r>
            <a:endParaRPr sz="800">
              <a:solidFill>
                <a:schemeClr val="dk1"/>
              </a:solidFill>
              <a:latin typeface="Kalam"/>
              <a:ea typeface="Kalam"/>
              <a:cs typeface="Kalam"/>
              <a:sym typeface="Kalam"/>
            </a:endParaRPr>
          </a:p>
        </p:txBody>
      </p:sp>
      <p:sp>
        <p:nvSpPr>
          <p:cNvPr id="111" name="Google Shape;111;p15"/>
          <p:cNvSpPr txBox="1"/>
          <p:nvPr/>
        </p:nvSpPr>
        <p:spPr>
          <a:xfrm>
            <a:off x="7802025" y="4593825"/>
            <a:ext cx="638700" cy="2955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800">
                <a:solidFill>
                  <a:schemeClr val="dk1"/>
                </a:solidFill>
                <a:latin typeface="Kalam"/>
                <a:ea typeface="Kalam"/>
                <a:cs typeface="Kalam"/>
                <a:sym typeface="Kalam"/>
              </a:rPr>
              <a:t>3m SHFs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6"/>
          <p:cNvSpPr/>
          <p:nvPr/>
        </p:nvSpPr>
        <p:spPr>
          <a:xfrm>
            <a:off x="6716950" y="3459000"/>
            <a:ext cx="885900" cy="1100400"/>
          </a:xfrm>
          <a:prstGeom prst="rect">
            <a:avLst/>
          </a:prstGeom>
          <a:noFill/>
          <a:ln w="9525" cap="flat" cmpd="sng">
            <a:solidFill>
              <a:srgbClr val="4696B5"/>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 sz="600" b="1">
                <a:solidFill>
                  <a:schemeClr val="dk1"/>
                </a:solidFill>
                <a:latin typeface="Montserrat"/>
                <a:ea typeface="Montserrat"/>
                <a:cs typeface="Montserrat"/>
                <a:sym typeface="Montserrat"/>
              </a:rPr>
              <a:t>Costs reductions:</a:t>
            </a:r>
            <a:endParaRPr sz="600" b="1">
              <a:solidFill>
                <a:schemeClr val="dk1"/>
              </a:solidFill>
              <a:latin typeface="Montserrat"/>
              <a:ea typeface="Montserrat"/>
              <a:cs typeface="Montserrat"/>
              <a:sym typeface="Montserrat"/>
            </a:endParaRPr>
          </a:p>
          <a:p>
            <a:pPr marL="0" lvl="0" indent="0" algn="l" rtl="0">
              <a:lnSpc>
                <a:spcPct val="90000"/>
              </a:lnSpc>
              <a:spcBef>
                <a:spcPts val="0"/>
              </a:spcBef>
              <a:spcAft>
                <a:spcPts val="0"/>
              </a:spcAft>
              <a:buNone/>
            </a:pPr>
            <a:endParaRPr sz="500" i="1">
              <a:solidFill>
                <a:schemeClr val="dk1"/>
              </a:solidFill>
              <a:latin typeface="Montserrat"/>
              <a:ea typeface="Montserrat"/>
              <a:cs typeface="Montserrat"/>
              <a:sym typeface="Montserrat"/>
            </a:endParaRPr>
          </a:p>
          <a:p>
            <a:pPr marL="0" lvl="0" indent="0" algn="l" rtl="0">
              <a:lnSpc>
                <a:spcPct val="90000"/>
              </a:lnSpc>
              <a:spcBef>
                <a:spcPts val="0"/>
              </a:spcBef>
              <a:spcAft>
                <a:spcPts val="0"/>
              </a:spcAft>
              <a:buNone/>
            </a:pPr>
            <a:endParaRPr sz="500" i="1">
              <a:solidFill>
                <a:schemeClr val="dk1"/>
              </a:solidFill>
              <a:latin typeface="Montserrat"/>
              <a:ea typeface="Montserrat"/>
              <a:cs typeface="Montserrat"/>
              <a:sym typeface="Montserrat"/>
            </a:endParaRPr>
          </a:p>
          <a:p>
            <a:pPr marL="0" lvl="0" indent="0" algn="l" rtl="0">
              <a:lnSpc>
                <a:spcPct val="90000"/>
              </a:lnSpc>
              <a:spcBef>
                <a:spcPts val="0"/>
              </a:spcBef>
              <a:spcAft>
                <a:spcPts val="0"/>
              </a:spcAft>
              <a:buNone/>
            </a:pPr>
            <a:endParaRPr sz="500" i="1">
              <a:solidFill>
                <a:schemeClr val="dk1"/>
              </a:solidFill>
              <a:latin typeface="Montserrat"/>
              <a:ea typeface="Montserrat"/>
              <a:cs typeface="Montserrat"/>
              <a:sym typeface="Montserrat"/>
            </a:endParaRPr>
          </a:p>
          <a:p>
            <a:pPr marL="0" lvl="0" indent="0" algn="l" rtl="0">
              <a:lnSpc>
                <a:spcPct val="90000"/>
              </a:lnSpc>
              <a:spcBef>
                <a:spcPts val="0"/>
              </a:spcBef>
              <a:spcAft>
                <a:spcPts val="0"/>
              </a:spcAft>
              <a:buNone/>
            </a:pPr>
            <a:endParaRPr sz="500" i="1">
              <a:solidFill>
                <a:schemeClr val="dk1"/>
              </a:solidFill>
              <a:latin typeface="Montserrat"/>
              <a:ea typeface="Montserrat"/>
              <a:cs typeface="Montserrat"/>
              <a:sym typeface="Montserrat"/>
            </a:endParaRPr>
          </a:p>
          <a:p>
            <a:pPr marL="0" lvl="0" indent="0" algn="l" rtl="0">
              <a:lnSpc>
                <a:spcPct val="90000"/>
              </a:lnSpc>
              <a:spcBef>
                <a:spcPts val="0"/>
              </a:spcBef>
              <a:spcAft>
                <a:spcPts val="0"/>
              </a:spcAft>
              <a:buNone/>
            </a:pPr>
            <a:endParaRPr sz="500" i="1">
              <a:solidFill>
                <a:schemeClr val="dk1"/>
              </a:solidFill>
              <a:latin typeface="Montserrat"/>
              <a:ea typeface="Montserrat"/>
              <a:cs typeface="Montserrat"/>
              <a:sym typeface="Montserrat"/>
            </a:endParaRPr>
          </a:p>
          <a:p>
            <a:pPr marL="0" lvl="0" indent="0" algn="l" rtl="0">
              <a:lnSpc>
                <a:spcPct val="90000"/>
              </a:lnSpc>
              <a:spcBef>
                <a:spcPts val="0"/>
              </a:spcBef>
              <a:spcAft>
                <a:spcPts val="0"/>
              </a:spcAft>
              <a:buNone/>
            </a:pPr>
            <a:endParaRPr sz="500" i="1">
              <a:solidFill>
                <a:schemeClr val="dk1"/>
              </a:solidFill>
              <a:latin typeface="Montserrat"/>
              <a:ea typeface="Montserrat"/>
              <a:cs typeface="Montserrat"/>
              <a:sym typeface="Montserrat"/>
            </a:endParaRPr>
          </a:p>
          <a:p>
            <a:pPr marL="0" lvl="0" indent="0" algn="l" rtl="0">
              <a:lnSpc>
                <a:spcPct val="90000"/>
              </a:lnSpc>
              <a:spcBef>
                <a:spcPts val="0"/>
              </a:spcBef>
              <a:spcAft>
                <a:spcPts val="0"/>
              </a:spcAft>
              <a:buNone/>
            </a:pPr>
            <a:endParaRPr sz="500" i="1">
              <a:solidFill>
                <a:schemeClr val="dk1"/>
              </a:solidFill>
              <a:latin typeface="Montserrat"/>
              <a:ea typeface="Montserrat"/>
              <a:cs typeface="Montserrat"/>
              <a:sym typeface="Montserrat"/>
            </a:endParaRPr>
          </a:p>
          <a:p>
            <a:pPr marL="0" lvl="0" indent="0" algn="l" rtl="0">
              <a:lnSpc>
                <a:spcPct val="90000"/>
              </a:lnSpc>
              <a:spcBef>
                <a:spcPts val="0"/>
              </a:spcBef>
              <a:spcAft>
                <a:spcPts val="0"/>
              </a:spcAft>
              <a:buNone/>
            </a:pPr>
            <a:endParaRPr sz="500" i="1">
              <a:solidFill>
                <a:schemeClr val="dk1"/>
              </a:solidFill>
              <a:latin typeface="Montserrat"/>
              <a:ea typeface="Montserrat"/>
              <a:cs typeface="Montserrat"/>
              <a:sym typeface="Montserrat"/>
            </a:endParaRPr>
          </a:p>
          <a:p>
            <a:pPr marL="0" lvl="0" indent="0" algn="l" rtl="0">
              <a:lnSpc>
                <a:spcPct val="90000"/>
              </a:lnSpc>
              <a:spcBef>
                <a:spcPts val="0"/>
              </a:spcBef>
              <a:spcAft>
                <a:spcPts val="0"/>
              </a:spcAft>
              <a:buNone/>
            </a:pPr>
            <a:endParaRPr sz="500" i="1">
              <a:solidFill>
                <a:schemeClr val="dk1"/>
              </a:solidFill>
              <a:latin typeface="Montserrat"/>
              <a:ea typeface="Montserrat"/>
              <a:cs typeface="Montserrat"/>
              <a:sym typeface="Montserrat"/>
            </a:endParaRPr>
          </a:p>
          <a:p>
            <a:pPr marL="0" lvl="0" indent="0" algn="l" rtl="0">
              <a:lnSpc>
                <a:spcPct val="90000"/>
              </a:lnSpc>
              <a:spcBef>
                <a:spcPts val="0"/>
              </a:spcBef>
              <a:spcAft>
                <a:spcPts val="0"/>
              </a:spcAft>
              <a:buNone/>
            </a:pPr>
            <a:r>
              <a:rPr lang="en" sz="500" i="1">
                <a:solidFill>
                  <a:schemeClr val="dk1"/>
                </a:solidFill>
                <a:latin typeface="Montserrat"/>
                <a:ea typeface="Montserrat"/>
                <a:cs typeface="Montserrat"/>
                <a:sym typeface="Montserrat"/>
              </a:rPr>
              <a:t>Examples:</a:t>
            </a:r>
            <a:br>
              <a:rPr lang="en" sz="500" i="1">
                <a:solidFill>
                  <a:schemeClr val="dk1"/>
                </a:solidFill>
                <a:latin typeface="Montserrat"/>
                <a:ea typeface="Montserrat"/>
                <a:cs typeface="Montserrat"/>
                <a:sym typeface="Montserrat"/>
              </a:rPr>
            </a:br>
            <a:r>
              <a:rPr lang="en" sz="500" i="1">
                <a:solidFill>
                  <a:schemeClr val="dk1"/>
                </a:solidFill>
                <a:latin typeface="Montserrat"/>
                <a:ea typeface="Montserrat"/>
                <a:cs typeface="Montserrat"/>
                <a:sym typeface="Montserrat"/>
              </a:rPr>
              <a:t>Use of open data or partner with NGOs.</a:t>
            </a:r>
            <a:endParaRPr sz="500" i="1">
              <a:solidFill>
                <a:schemeClr val="dk1"/>
              </a:solidFill>
              <a:latin typeface="Montserrat"/>
              <a:ea typeface="Montserrat"/>
              <a:cs typeface="Montserrat"/>
              <a:sym typeface="Montserrat"/>
            </a:endParaRPr>
          </a:p>
          <a:p>
            <a:pPr marL="0" lvl="0" indent="0" algn="l" rtl="0">
              <a:lnSpc>
                <a:spcPct val="90000"/>
              </a:lnSpc>
              <a:spcBef>
                <a:spcPts val="0"/>
              </a:spcBef>
              <a:spcAft>
                <a:spcPts val="0"/>
              </a:spcAft>
              <a:buNone/>
            </a:pPr>
            <a:endParaRPr sz="500" i="1">
              <a:solidFill>
                <a:schemeClr val="dk1"/>
              </a:solidFill>
              <a:latin typeface="Montserrat"/>
              <a:ea typeface="Montserrat"/>
              <a:cs typeface="Montserrat"/>
              <a:sym typeface="Montserrat"/>
            </a:endParaRPr>
          </a:p>
          <a:p>
            <a:pPr marL="0" lvl="0" indent="0" algn="l" rtl="0">
              <a:lnSpc>
                <a:spcPct val="90000"/>
              </a:lnSpc>
              <a:spcBef>
                <a:spcPts val="0"/>
              </a:spcBef>
              <a:spcAft>
                <a:spcPts val="0"/>
              </a:spcAft>
              <a:buNone/>
            </a:pPr>
            <a:endParaRPr sz="500" i="1">
              <a:solidFill>
                <a:schemeClr val="dk1"/>
              </a:solidFill>
              <a:latin typeface="Montserrat"/>
              <a:ea typeface="Montserrat"/>
              <a:cs typeface="Montserrat"/>
              <a:sym typeface="Montserrat"/>
            </a:endParaRPr>
          </a:p>
        </p:txBody>
      </p:sp>
      <p:sp>
        <p:nvSpPr>
          <p:cNvPr id="117" name="Google Shape;117;p16"/>
          <p:cNvSpPr/>
          <p:nvPr/>
        </p:nvSpPr>
        <p:spPr>
          <a:xfrm>
            <a:off x="7602850" y="3459000"/>
            <a:ext cx="837900" cy="1100400"/>
          </a:xfrm>
          <a:prstGeom prst="rect">
            <a:avLst/>
          </a:prstGeom>
          <a:noFill/>
          <a:ln w="9525" cap="flat" cmpd="sng">
            <a:solidFill>
              <a:srgbClr val="4696B5"/>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1100"/>
              <a:buFont typeface="Arial"/>
              <a:buNone/>
            </a:pPr>
            <a:r>
              <a:rPr lang="en" sz="600" b="1">
                <a:solidFill>
                  <a:schemeClr val="dk1"/>
                </a:solidFill>
                <a:latin typeface="Montserrat"/>
                <a:ea typeface="Montserrat"/>
                <a:cs typeface="Montserrat"/>
                <a:sym typeface="Montserrat"/>
              </a:rPr>
              <a:t>New revenues:</a:t>
            </a:r>
            <a:endParaRPr sz="600" b="1">
              <a:solidFill>
                <a:schemeClr val="dk1"/>
              </a:solidFill>
              <a:latin typeface="Montserrat"/>
              <a:ea typeface="Montserrat"/>
              <a:cs typeface="Montserrat"/>
              <a:sym typeface="Montserrat"/>
            </a:endParaRPr>
          </a:p>
          <a:p>
            <a:pPr marL="0" lvl="0" indent="0" algn="l" rtl="0">
              <a:lnSpc>
                <a:spcPct val="90000"/>
              </a:lnSpc>
              <a:spcBef>
                <a:spcPts val="0"/>
              </a:spcBef>
              <a:spcAft>
                <a:spcPts val="0"/>
              </a:spcAft>
              <a:buNone/>
            </a:pPr>
            <a:endParaRPr sz="500" i="1">
              <a:solidFill>
                <a:schemeClr val="dk1"/>
              </a:solidFill>
              <a:latin typeface="Montserrat"/>
              <a:ea typeface="Montserrat"/>
              <a:cs typeface="Montserrat"/>
              <a:sym typeface="Montserrat"/>
            </a:endParaRPr>
          </a:p>
          <a:p>
            <a:pPr marL="0" lvl="0" indent="0" algn="l" rtl="0">
              <a:lnSpc>
                <a:spcPct val="90000"/>
              </a:lnSpc>
              <a:spcBef>
                <a:spcPts val="0"/>
              </a:spcBef>
              <a:spcAft>
                <a:spcPts val="0"/>
              </a:spcAft>
              <a:buNone/>
            </a:pPr>
            <a:endParaRPr sz="500" i="1">
              <a:solidFill>
                <a:schemeClr val="dk1"/>
              </a:solidFill>
              <a:latin typeface="Montserrat"/>
              <a:ea typeface="Montserrat"/>
              <a:cs typeface="Montserrat"/>
              <a:sym typeface="Montserrat"/>
            </a:endParaRPr>
          </a:p>
          <a:p>
            <a:pPr marL="0" lvl="0" indent="0" algn="l" rtl="0">
              <a:lnSpc>
                <a:spcPct val="90000"/>
              </a:lnSpc>
              <a:spcBef>
                <a:spcPts val="0"/>
              </a:spcBef>
              <a:spcAft>
                <a:spcPts val="0"/>
              </a:spcAft>
              <a:buNone/>
            </a:pPr>
            <a:endParaRPr sz="500" i="1">
              <a:solidFill>
                <a:schemeClr val="dk1"/>
              </a:solidFill>
              <a:latin typeface="Montserrat"/>
              <a:ea typeface="Montserrat"/>
              <a:cs typeface="Montserrat"/>
              <a:sym typeface="Montserrat"/>
            </a:endParaRPr>
          </a:p>
          <a:p>
            <a:pPr marL="0" lvl="0" indent="0" algn="l" rtl="0">
              <a:lnSpc>
                <a:spcPct val="90000"/>
              </a:lnSpc>
              <a:spcBef>
                <a:spcPts val="0"/>
              </a:spcBef>
              <a:spcAft>
                <a:spcPts val="0"/>
              </a:spcAft>
              <a:buNone/>
            </a:pPr>
            <a:endParaRPr sz="500" i="1">
              <a:solidFill>
                <a:schemeClr val="dk1"/>
              </a:solidFill>
              <a:latin typeface="Montserrat"/>
              <a:ea typeface="Montserrat"/>
              <a:cs typeface="Montserrat"/>
              <a:sym typeface="Montserrat"/>
            </a:endParaRPr>
          </a:p>
          <a:p>
            <a:pPr marL="0" lvl="0" indent="0" algn="l" rtl="0">
              <a:lnSpc>
                <a:spcPct val="90000"/>
              </a:lnSpc>
              <a:spcBef>
                <a:spcPts val="0"/>
              </a:spcBef>
              <a:spcAft>
                <a:spcPts val="0"/>
              </a:spcAft>
              <a:buNone/>
            </a:pPr>
            <a:endParaRPr sz="500" i="1">
              <a:solidFill>
                <a:schemeClr val="dk1"/>
              </a:solidFill>
              <a:latin typeface="Montserrat"/>
              <a:ea typeface="Montserrat"/>
              <a:cs typeface="Montserrat"/>
              <a:sym typeface="Montserrat"/>
            </a:endParaRPr>
          </a:p>
          <a:p>
            <a:pPr marL="0" lvl="0" indent="0" algn="l" rtl="0">
              <a:lnSpc>
                <a:spcPct val="90000"/>
              </a:lnSpc>
              <a:spcBef>
                <a:spcPts val="0"/>
              </a:spcBef>
              <a:spcAft>
                <a:spcPts val="0"/>
              </a:spcAft>
              <a:buNone/>
            </a:pPr>
            <a:endParaRPr sz="500" i="1">
              <a:solidFill>
                <a:schemeClr val="dk1"/>
              </a:solidFill>
              <a:latin typeface="Montserrat"/>
              <a:ea typeface="Montserrat"/>
              <a:cs typeface="Montserrat"/>
              <a:sym typeface="Montserrat"/>
            </a:endParaRPr>
          </a:p>
          <a:p>
            <a:pPr marL="0" lvl="0" indent="0" algn="l" rtl="0">
              <a:lnSpc>
                <a:spcPct val="90000"/>
              </a:lnSpc>
              <a:spcBef>
                <a:spcPts val="0"/>
              </a:spcBef>
              <a:spcAft>
                <a:spcPts val="0"/>
              </a:spcAft>
              <a:buNone/>
            </a:pPr>
            <a:endParaRPr sz="500" i="1">
              <a:solidFill>
                <a:schemeClr val="dk1"/>
              </a:solidFill>
              <a:latin typeface="Montserrat"/>
              <a:ea typeface="Montserrat"/>
              <a:cs typeface="Montserrat"/>
              <a:sym typeface="Montserrat"/>
            </a:endParaRPr>
          </a:p>
          <a:p>
            <a:pPr marL="0" lvl="0" indent="0" algn="l" rtl="0">
              <a:lnSpc>
                <a:spcPct val="90000"/>
              </a:lnSpc>
              <a:spcBef>
                <a:spcPts val="0"/>
              </a:spcBef>
              <a:spcAft>
                <a:spcPts val="0"/>
              </a:spcAft>
              <a:buNone/>
            </a:pPr>
            <a:endParaRPr sz="500" i="1">
              <a:solidFill>
                <a:schemeClr val="dk1"/>
              </a:solidFill>
              <a:latin typeface="Montserrat"/>
              <a:ea typeface="Montserrat"/>
              <a:cs typeface="Montserrat"/>
              <a:sym typeface="Montserrat"/>
            </a:endParaRPr>
          </a:p>
          <a:p>
            <a:pPr marL="0" lvl="0" indent="0" algn="l" rtl="0">
              <a:lnSpc>
                <a:spcPct val="90000"/>
              </a:lnSpc>
              <a:spcBef>
                <a:spcPts val="0"/>
              </a:spcBef>
              <a:spcAft>
                <a:spcPts val="0"/>
              </a:spcAft>
              <a:buNone/>
            </a:pPr>
            <a:endParaRPr sz="500" i="1">
              <a:solidFill>
                <a:schemeClr val="dk1"/>
              </a:solidFill>
              <a:latin typeface="Montserrat"/>
              <a:ea typeface="Montserrat"/>
              <a:cs typeface="Montserrat"/>
              <a:sym typeface="Montserrat"/>
            </a:endParaRPr>
          </a:p>
          <a:p>
            <a:pPr marL="0" lvl="0" indent="0" algn="l" rtl="0">
              <a:lnSpc>
                <a:spcPct val="90000"/>
              </a:lnSpc>
              <a:spcBef>
                <a:spcPts val="0"/>
              </a:spcBef>
              <a:spcAft>
                <a:spcPts val="0"/>
              </a:spcAft>
              <a:buNone/>
            </a:pPr>
            <a:r>
              <a:rPr lang="en" sz="500" i="1">
                <a:solidFill>
                  <a:schemeClr val="dk1"/>
                </a:solidFill>
                <a:latin typeface="Montserrat"/>
                <a:ea typeface="Montserrat"/>
                <a:cs typeface="Montserrat"/>
                <a:sym typeface="Montserrat"/>
              </a:rPr>
              <a:t>Examples:</a:t>
            </a:r>
            <a:br>
              <a:rPr lang="en" sz="500" i="1">
                <a:solidFill>
                  <a:schemeClr val="dk1"/>
                </a:solidFill>
                <a:latin typeface="Montserrat"/>
                <a:ea typeface="Montserrat"/>
                <a:cs typeface="Montserrat"/>
                <a:sym typeface="Montserrat"/>
              </a:rPr>
            </a:br>
            <a:r>
              <a:rPr lang="en" sz="500" i="1">
                <a:solidFill>
                  <a:schemeClr val="dk1"/>
                </a:solidFill>
                <a:latin typeface="Montserrat"/>
                <a:ea typeface="Montserrat"/>
                <a:cs typeface="Montserrat"/>
                <a:sym typeface="Montserrat"/>
              </a:rPr>
              <a:t>Advertising or add  new service offering </a:t>
            </a:r>
            <a:endParaRPr sz="600">
              <a:solidFill>
                <a:schemeClr val="dk1"/>
              </a:solidFill>
              <a:latin typeface="Montserrat"/>
              <a:ea typeface="Montserrat"/>
              <a:cs typeface="Montserrat"/>
              <a:sym typeface="Montserrat"/>
            </a:endParaRPr>
          </a:p>
        </p:txBody>
      </p:sp>
      <p:sp>
        <p:nvSpPr>
          <p:cNvPr id="118" name="Google Shape;118;p16"/>
          <p:cNvSpPr/>
          <p:nvPr/>
        </p:nvSpPr>
        <p:spPr>
          <a:xfrm>
            <a:off x="6706600" y="735775"/>
            <a:ext cx="1723800" cy="635400"/>
          </a:xfrm>
          <a:prstGeom prst="rect">
            <a:avLst/>
          </a:prstGeom>
          <a:solidFill>
            <a:srgbClr val="F4DB27"/>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b="1">
                <a:solidFill>
                  <a:schemeClr val="dk1"/>
                </a:solidFill>
                <a:latin typeface="Vollkorn"/>
                <a:ea typeface="Vollkorn"/>
                <a:cs typeface="Vollkorn"/>
                <a:sym typeface="Vollkorn"/>
              </a:rPr>
              <a:t>5. Your profit &amp; loss</a:t>
            </a:r>
            <a:endParaRPr sz="700">
              <a:solidFill>
                <a:schemeClr val="dk1"/>
              </a:solidFill>
              <a:latin typeface="Vollkorn"/>
              <a:ea typeface="Vollkorn"/>
              <a:cs typeface="Vollkorn"/>
              <a:sym typeface="Vollkorn"/>
            </a:endParaRPr>
          </a:p>
          <a:p>
            <a:pPr marL="0" lvl="0" indent="0" algn="l" rtl="0">
              <a:spcBef>
                <a:spcPts val="0"/>
              </a:spcBef>
              <a:spcAft>
                <a:spcPts val="0"/>
              </a:spcAft>
              <a:buClr>
                <a:schemeClr val="dk1"/>
              </a:buClr>
              <a:buSzPts val="1100"/>
              <a:buFont typeface="Arial"/>
              <a:buNone/>
            </a:pPr>
            <a:r>
              <a:rPr lang="en" sz="700">
                <a:solidFill>
                  <a:schemeClr val="dk1"/>
                </a:solidFill>
                <a:latin typeface="Vollkorn"/>
                <a:ea typeface="Vollkorn"/>
                <a:cs typeface="Vollkorn"/>
                <a:sym typeface="Vollkorn"/>
              </a:rPr>
              <a:t>What are your annual costs? </a:t>
            </a:r>
            <a:endParaRPr sz="700">
              <a:solidFill>
                <a:schemeClr val="dk1"/>
              </a:solidFill>
              <a:latin typeface="Vollkorn"/>
              <a:ea typeface="Vollkorn"/>
              <a:cs typeface="Vollkorn"/>
              <a:sym typeface="Vollkorn"/>
            </a:endParaRPr>
          </a:p>
          <a:p>
            <a:pPr marL="0" lvl="0" indent="0" algn="l" rtl="0">
              <a:spcBef>
                <a:spcPts val="0"/>
              </a:spcBef>
              <a:spcAft>
                <a:spcPts val="0"/>
              </a:spcAft>
              <a:buClr>
                <a:schemeClr val="dk1"/>
              </a:buClr>
              <a:buSzPts val="1100"/>
              <a:buFont typeface="Arial"/>
              <a:buNone/>
            </a:pPr>
            <a:r>
              <a:rPr lang="en" sz="700">
                <a:solidFill>
                  <a:schemeClr val="dk1"/>
                </a:solidFill>
                <a:latin typeface="Vollkorn"/>
                <a:ea typeface="Vollkorn"/>
                <a:cs typeface="Vollkorn"/>
                <a:sym typeface="Vollkorn"/>
              </a:rPr>
              <a:t>How much of these costs are covered with revenues you generate?</a:t>
            </a:r>
            <a:endParaRPr sz="1000" b="1">
              <a:solidFill>
                <a:schemeClr val="dk1"/>
              </a:solidFill>
              <a:latin typeface="Vollkorn"/>
              <a:ea typeface="Vollkorn"/>
              <a:cs typeface="Vollkorn"/>
              <a:sym typeface="Vollkorn"/>
            </a:endParaRPr>
          </a:p>
        </p:txBody>
      </p:sp>
      <p:sp>
        <p:nvSpPr>
          <p:cNvPr id="119" name="Google Shape;119;p16"/>
          <p:cNvSpPr/>
          <p:nvPr/>
        </p:nvSpPr>
        <p:spPr>
          <a:xfrm>
            <a:off x="561500" y="2899791"/>
            <a:ext cx="1727100" cy="635400"/>
          </a:xfrm>
          <a:prstGeom prst="rect">
            <a:avLst/>
          </a:prstGeom>
          <a:solidFill>
            <a:srgbClr val="F4DB27"/>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chemeClr val="dk1"/>
                </a:solidFill>
                <a:latin typeface="Vollkorn"/>
                <a:ea typeface="Vollkorn"/>
                <a:cs typeface="Vollkorn"/>
                <a:sym typeface="Vollkorn"/>
              </a:rPr>
              <a:t>3a. Your end user</a:t>
            </a:r>
            <a:endParaRPr sz="1000" b="1">
              <a:solidFill>
                <a:schemeClr val="dk1"/>
              </a:solidFill>
              <a:latin typeface="Vollkorn"/>
              <a:ea typeface="Vollkorn"/>
              <a:cs typeface="Vollkorn"/>
              <a:sym typeface="Vollkorn"/>
            </a:endParaRPr>
          </a:p>
          <a:p>
            <a:pPr marL="0" lvl="0" indent="0" algn="l" rtl="0">
              <a:spcBef>
                <a:spcPts val="0"/>
              </a:spcBef>
              <a:spcAft>
                <a:spcPts val="0"/>
              </a:spcAft>
              <a:buNone/>
            </a:pPr>
            <a:r>
              <a:rPr lang="en" sz="700">
                <a:solidFill>
                  <a:schemeClr val="dk1"/>
                </a:solidFill>
                <a:latin typeface="Vollkorn"/>
                <a:ea typeface="Vollkorn"/>
                <a:cs typeface="Vollkorn"/>
                <a:sym typeface="Vollkorn"/>
              </a:rPr>
              <a:t>Who uses your offering primarily? </a:t>
            </a:r>
            <a:endParaRPr sz="700">
              <a:solidFill>
                <a:schemeClr val="dk1"/>
              </a:solidFill>
              <a:latin typeface="Vollkorn"/>
              <a:ea typeface="Vollkorn"/>
              <a:cs typeface="Vollkorn"/>
              <a:sym typeface="Vollkorn"/>
            </a:endParaRPr>
          </a:p>
        </p:txBody>
      </p:sp>
      <p:sp>
        <p:nvSpPr>
          <p:cNvPr id="120" name="Google Shape;120;p16"/>
          <p:cNvSpPr/>
          <p:nvPr/>
        </p:nvSpPr>
        <p:spPr>
          <a:xfrm>
            <a:off x="561505" y="3535350"/>
            <a:ext cx="1727100" cy="1185000"/>
          </a:xfrm>
          <a:prstGeom prst="rect">
            <a:avLst/>
          </a:prstGeom>
          <a:noFill/>
          <a:ln w="9525" cap="flat" cmpd="sng">
            <a:solidFill>
              <a:srgbClr val="4696B5"/>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600" i="1">
                <a:solidFill>
                  <a:schemeClr val="dk1"/>
                </a:solidFill>
                <a:latin typeface="Montserrat"/>
                <a:ea typeface="Montserrat"/>
                <a:cs typeface="Montserrat"/>
                <a:sym typeface="Montserrat"/>
              </a:rPr>
              <a:t>Farmers and other individuals</a:t>
            </a:r>
            <a:endParaRPr sz="600" i="1">
              <a:solidFill>
                <a:schemeClr val="dk1"/>
              </a:solidFill>
              <a:latin typeface="Montserrat"/>
              <a:ea typeface="Montserrat"/>
              <a:cs typeface="Montserrat"/>
              <a:sym typeface="Montserrat"/>
            </a:endParaRPr>
          </a:p>
          <a:p>
            <a:pPr marL="0" lvl="0" indent="0" algn="l" rtl="0">
              <a:lnSpc>
                <a:spcPct val="100000"/>
              </a:lnSpc>
              <a:spcBef>
                <a:spcPts val="0"/>
              </a:spcBef>
              <a:spcAft>
                <a:spcPts val="0"/>
              </a:spcAft>
              <a:buNone/>
            </a:pPr>
            <a:endParaRPr sz="600" b="1">
              <a:solidFill>
                <a:schemeClr val="dk1"/>
              </a:solidFill>
              <a:latin typeface="Montserrat"/>
              <a:ea typeface="Montserrat"/>
              <a:cs typeface="Montserrat"/>
              <a:sym typeface="Montserrat"/>
            </a:endParaRPr>
          </a:p>
          <a:p>
            <a:pPr marL="0" lvl="0" indent="0" algn="l" rtl="0">
              <a:lnSpc>
                <a:spcPct val="100000"/>
              </a:lnSpc>
              <a:spcBef>
                <a:spcPts val="0"/>
              </a:spcBef>
              <a:spcAft>
                <a:spcPts val="0"/>
              </a:spcAft>
              <a:buNone/>
            </a:pPr>
            <a:endParaRPr sz="600" b="1">
              <a:solidFill>
                <a:schemeClr val="dk1"/>
              </a:solidFill>
              <a:latin typeface="Montserrat"/>
              <a:ea typeface="Montserrat"/>
              <a:cs typeface="Montserrat"/>
              <a:sym typeface="Montserrat"/>
            </a:endParaRPr>
          </a:p>
          <a:p>
            <a:pPr marL="0" lvl="0" indent="0" algn="l" rtl="0">
              <a:lnSpc>
                <a:spcPct val="100000"/>
              </a:lnSpc>
              <a:spcBef>
                <a:spcPts val="0"/>
              </a:spcBef>
              <a:spcAft>
                <a:spcPts val="0"/>
              </a:spcAft>
              <a:buNone/>
            </a:pPr>
            <a:endParaRPr sz="600" b="1">
              <a:solidFill>
                <a:schemeClr val="dk1"/>
              </a:solidFill>
              <a:latin typeface="Montserrat"/>
              <a:ea typeface="Montserrat"/>
              <a:cs typeface="Montserrat"/>
              <a:sym typeface="Montserrat"/>
            </a:endParaRPr>
          </a:p>
          <a:p>
            <a:pPr marL="0" lvl="0" indent="0" algn="l" rtl="0">
              <a:lnSpc>
                <a:spcPct val="100000"/>
              </a:lnSpc>
              <a:spcBef>
                <a:spcPts val="0"/>
              </a:spcBef>
              <a:spcAft>
                <a:spcPts val="0"/>
              </a:spcAft>
              <a:buNone/>
            </a:pPr>
            <a:r>
              <a:rPr lang="en" sz="600" i="1">
                <a:solidFill>
                  <a:schemeClr val="dk1"/>
                </a:solidFill>
                <a:latin typeface="Montserrat"/>
                <a:ea typeface="Montserrat"/>
                <a:cs typeface="Montserrat"/>
                <a:sym typeface="Montserrat"/>
              </a:rPr>
              <a:t>Large value chain actors</a:t>
            </a:r>
            <a:endParaRPr sz="600" i="1">
              <a:solidFill>
                <a:schemeClr val="dk1"/>
              </a:solidFill>
              <a:latin typeface="Montserrat"/>
              <a:ea typeface="Montserrat"/>
              <a:cs typeface="Montserrat"/>
              <a:sym typeface="Montserrat"/>
            </a:endParaRPr>
          </a:p>
          <a:p>
            <a:pPr marL="0" lvl="0" indent="0" algn="l" rtl="0">
              <a:lnSpc>
                <a:spcPct val="100000"/>
              </a:lnSpc>
              <a:spcBef>
                <a:spcPts val="0"/>
              </a:spcBef>
              <a:spcAft>
                <a:spcPts val="0"/>
              </a:spcAft>
              <a:buNone/>
            </a:pPr>
            <a:endParaRPr sz="600" b="1">
              <a:solidFill>
                <a:schemeClr val="dk1"/>
              </a:solidFill>
              <a:latin typeface="Montserrat"/>
              <a:ea typeface="Montserrat"/>
              <a:cs typeface="Montserrat"/>
              <a:sym typeface="Montserrat"/>
            </a:endParaRPr>
          </a:p>
          <a:p>
            <a:pPr marL="0" lvl="0" indent="0" algn="l" rtl="0">
              <a:lnSpc>
                <a:spcPct val="100000"/>
              </a:lnSpc>
              <a:spcBef>
                <a:spcPts val="0"/>
              </a:spcBef>
              <a:spcAft>
                <a:spcPts val="0"/>
              </a:spcAft>
              <a:buNone/>
            </a:pPr>
            <a:endParaRPr sz="600" b="1">
              <a:solidFill>
                <a:schemeClr val="dk1"/>
              </a:solidFill>
              <a:latin typeface="Montserrat"/>
              <a:ea typeface="Montserrat"/>
              <a:cs typeface="Montserrat"/>
              <a:sym typeface="Montserrat"/>
            </a:endParaRPr>
          </a:p>
          <a:p>
            <a:pPr marL="0" lvl="0" indent="0" algn="l" rtl="0">
              <a:lnSpc>
                <a:spcPct val="100000"/>
              </a:lnSpc>
              <a:spcBef>
                <a:spcPts val="0"/>
              </a:spcBef>
              <a:spcAft>
                <a:spcPts val="0"/>
              </a:spcAft>
              <a:buNone/>
            </a:pPr>
            <a:endParaRPr sz="600" b="1">
              <a:solidFill>
                <a:schemeClr val="dk1"/>
              </a:solidFill>
              <a:latin typeface="Montserrat"/>
              <a:ea typeface="Montserrat"/>
              <a:cs typeface="Montserrat"/>
              <a:sym typeface="Montserrat"/>
            </a:endParaRPr>
          </a:p>
          <a:p>
            <a:pPr marL="0" lvl="0" indent="0" algn="l" rtl="0">
              <a:lnSpc>
                <a:spcPct val="100000"/>
              </a:lnSpc>
              <a:spcBef>
                <a:spcPts val="0"/>
              </a:spcBef>
              <a:spcAft>
                <a:spcPts val="0"/>
              </a:spcAft>
              <a:buClr>
                <a:schemeClr val="dk1"/>
              </a:buClr>
              <a:buSzPts val="1100"/>
              <a:buFont typeface="Arial"/>
              <a:buNone/>
            </a:pPr>
            <a:r>
              <a:rPr lang="en" sz="600" i="1">
                <a:solidFill>
                  <a:schemeClr val="dk1"/>
                </a:solidFill>
                <a:latin typeface="Montserrat"/>
                <a:ea typeface="Montserrat"/>
                <a:cs typeface="Montserrat"/>
                <a:sym typeface="Montserrat"/>
              </a:rPr>
              <a:t>Other</a:t>
            </a:r>
            <a:endParaRPr sz="600" i="1">
              <a:solidFill>
                <a:schemeClr val="dk1"/>
              </a:solidFill>
              <a:latin typeface="Montserrat"/>
              <a:ea typeface="Montserrat"/>
              <a:cs typeface="Montserrat"/>
              <a:sym typeface="Montserrat"/>
            </a:endParaRPr>
          </a:p>
          <a:p>
            <a:pPr marL="0" lvl="0" indent="0" algn="l" rtl="0">
              <a:lnSpc>
                <a:spcPct val="100000"/>
              </a:lnSpc>
              <a:spcBef>
                <a:spcPts val="0"/>
              </a:spcBef>
              <a:spcAft>
                <a:spcPts val="0"/>
              </a:spcAft>
              <a:buClr>
                <a:schemeClr val="dk1"/>
              </a:buClr>
              <a:buSzPts val="1100"/>
              <a:buFont typeface="Arial"/>
              <a:buNone/>
            </a:pPr>
            <a:endParaRPr sz="600">
              <a:solidFill>
                <a:schemeClr val="dk1"/>
              </a:solidFill>
              <a:latin typeface="Montserrat"/>
              <a:ea typeface="Montserrat"/>
              <a:cs typeface="Montserrat"/>
              <a:sym typeface="Montserrat"/>
            </a:endParaRPr>
          </a:p>
          <a:p>
            <a:pPr marL="0" lvl="0" indent="0" algn="l" rtl="0">
              <a:lnSpc>
                <a:spcPct val="100000"/>
              </a:lnSpc>
              <a:spcBef>
                <a:spcPts val="0"/>
              </a:spcBef>
              <a:spcAft>
                <a:spcPts val="0"/>
              </a:spcAft>
              <a:buNone/>
            </a:pPr>
            <a:endParaRPr sz="600">
              <a:solidFill>
                <a:schemeClr val="dk1"/>
              </a:solidFill>
              <a:latin typeface="Montserrat"/>
              <a:ea typeface="Montserrat"/>
              <a:cs typeface="Montserrat"/>
              <a:sym typeface="Montserrat"/>
            </a:endParaRPr>
          </a:p>
        </p:txBody>
      </p:sp>
      <p:sp>
        <p:nvSpPr>
          <p:cNvPr id="121" name="Google Shape;121;p16"/>
          <p:cNvSpPr txBox="1"/>
          <p:nvPr/>
        </p:nvSpPr>
        <p:spPr>
          <a:xfrm>
            <a:off x="1069461" y="2493038"/>
            <a:ext cx="345300" cy="276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600" i="1">
                <a:solidFill>
                  <a:schemeClr val="dk1"/>
                </a:solidFill>
                <a:latin typeface="Montserrat"/>
                <a:ea typeface="Montserrat"/>
                <a:cs typeface="Montserrat"/>
                <a:sym typeface="Montserrat"/>
              </a:rPr>
              <a:t>Yes</a:t>
            </a:r>
            <a:endParaRPr sz="600" i="1">
              <a:latin typeface="Montserrat"/>
              <a:ea typeface="Montserrat"/>
              <a:cs typeface="Montserrat"/>
              <a:sym typeface="Montserrat"/>
            </a:endParaRPr>
          </a:p>
        </p:txBody>
      </p:sp>
      <p:sp>
        <p:nvSpPr>
          <p:cNvPr id="122" name="Google Shape;122;p16"/>
          <p:cNvSpPr/>
          <p:nvPr/>
        </p:nvSpPr>
        <p:spPr>
          <a:xfrm>
            <a:off x="646900" y="0"/>
            <a:ext cx="8497200" cy="3885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b="1">
              <a:solidFill>
                <a:schemeClr val="lt1"/>
              </a:solidFill>
              <a:latin typeface="Poppins"/>
              <a:ea typeface="Poppins"/>
              <a:cs typeface="Poppins"/>
              <a:sym typeface="Poppins"/>
            </a:endParaRPr>
          </a:p>
        </p:txBody>
      </p:sp>
      <p:pic>
        <p:nvPicPr>
          <p:cNvPr id="123" name="Google Shape;123;p16"/>
          <p:cNvPicPr preferRelativeResize="0"/>
          <p:nvPr/>
        </p:nvPicPr>
        <p:blipFill>
          <a:blip r:embed="rId3">
            <a:alphaModFix/>
          </a:blip>
          <a:stretch>
            <a:fillRect/>
          </a:stretch>
        </p:blipFill>
        <p:spPr>
          <a:xfrm>
            <a:off x="206525" y="786037"/>
            <a:ext cx="284247" cy="284247"/>
          </a:xfrm>
          <a:prstGeom prst="rect">
            <a:avLst/>
          </a:prstGeom>
          <a:noFill/>
          <a:ln>
            <a:noFill/>
          </a:ln>
        </p:spPr>
      </p:pic>
      <p:sp>
        <p:nvSpPr>
          <p:cNvPr id="124" name="Google Shape;124;p16"/>
          <p:cNvSpPr/>
          <p:nvPr/>
        </p:nvSpPr>
        <p:spPr>
          <a:xfrm>
            <a:off x="0" y="0"/>
            <a:ext cx="3731400" cy="388500"/>
          </a:xfrm>
          <a:prstGeom prst="rect">
            <a:avLst/>
          </a:prstGeom>
          <a:solidFill>
            <a:srgbClr val="107E7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b="1">
                <a:solidFill>
                  <a:schemeClr val="lt1"/>
                </a:solidFill>
                <a:latin typeface="Poppins"/>
                <a:ea typeface="Poppins"/>
                <a:cs typeface="Poppins"/>
                <a:sym typeface="Poppins"/>
              </a:rPr>
              <a:t>Commercial viability assessment tool</a:t>
            </a:r>
            <a:endParaRPr b="1">
              <a:solidFill>
                <a:schemeClr val="lt1"/>
              </a:solidFill>
              <a:latin typeface="Poppins"/>
              <a:ea typeface="Poppins"/>
              <a:cs typeface="Poppins"/>
              <a:sym typeface="Poppins"/>
            </a:endParaRPr>
          </a:p>
        </p:txBody>
      </p:sp>
      <p:sp>
        <p:nvSpPr>
          <p:cNvPr id="125" name="Google Shape;125;p16"/>
          <p:cNvSpPr/>
          <p:nvPr/>
        </p:nvSpPr>
        <p:spPr>
          <a:xfrm>
            <a:off x="561501" y="1807646"/>
            <a:ext cx="1727100" cy="635400"/>
          </a:xfrm>
          <a:prstGeom prst="rect">
            <a:avLst/>
          </a:prstGeom>
          <a:solidFill>
            <a:srgbClr val="F4DB27"/>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b="1">
                <a:solidFill>
                  <a:schemeClr val="dk1"/>
                </a:solidFill>
                <a:latin typeface="Vollkorn"/>
                <a:ea typeface="Vollkorn"/>
                <a:cs typeface="Vollkorn"/>
                <a:sym typeface="Vollkorn"/>
              </a:rPr>
              <a:t>2. Your offering</a:t>
            </a:r>
            <a:endParaRPr sz="1000" b="1">
              <a:solidFill>
                <a:schemeClr val="dk1"/>
              </a:solidFill>
              <a:latin typeface="Vollkorn"/>
              <a:ea typeface="Vollkorn"/>
              <a:cs typeface="Vollkorn"/>
              <a:sym typeface="Vollkorn"/>
            </a:endParaRPr>
          </a:p>
          <a:p>
            <a:pPr marL="0" lvl="0" indent="0" algn="l" rtl="0">
              <a:spcBef>
                <a:spcPts val="0"/>
              </a:spcBef>
              <a:spcAft>
                <a:spcPts val="0"/>
              </a:spcAft>
              <a:buClr>
                <a:schemeClr val="dk1"/>
              </a:buClr>
              <a:buSzPts val="1100"/>
              <a:buFont typeface="Arial"/>
              <a:buNone/>
            </a:pPr>
            <a:r>
              <a:rPr lang="en" sz="700">
                <a:solidFill>
                  <a:schemeClr val="dk1"/>
                </a:solidFill>
                <a:latin typeface="Vollkorn"/>
                <a:ea typeface="Vollkorn"/>
                <a:cs typeface="Vollkorn"/>
                <a:sym typeface="Vollkorn"/>
              </a:rPr>
              <a:t>Do you have something “sellable”? </a:t>
            </a:r>
            <a:endParaRPr sz="700">
              <a:solidFill>
                <a:schemeClr val="dk1"/>
              </a:solidFill>
              <a:latin typeface="Vollkorn"/>
              <a:ea typeface="Vollkorn"/>
              <a:cs typeface="Vollkorn"/>
              <a:sym typeface="Vollkorn"/>
            </a:endParaRPr>
          </a:p>
          <a:p>
            <a:pPr marL="0" lvl="0" indent="0" algn="l" rtl="0">
              <a:spcBef>
                <a:spcPts val="0"/>
              </a:spcBef>
              <a:spcAft>
                <a:spcPts val="0"/>
              </a:spcAft>
              <a:buClr>
                <a:schemeClr val="dk1"/>
              </a:buClr>
              <a:buSzPts val="1100"/>
              <a:buFont typeface="Arial"/>
              <a:buNone/>
            </a:pPr>
            <a:r>
              <a:rPr lang="en" sz="700">
                <a:solidFill>
                  <a:schemeClr val="dk1"/>
                </a:solidFill>
                <a:latin typeface="Vollkorn"/>
                <a:ea typeface="Vollkorn"/>
                <a:cs typeface="Vollkorn"/>
                <a:sym typeface="Vollkorn"/>
              </a:rPr>
              <a:t>And have you validated your target group is happy with your offering?</a:t>
            </a:r>
            <a:endParaRPr sz="700" b="1">
              <a:latin typeface="Vollkorn"/>
              <a:ea typeface="Vollkorn"/>
              <a:cs typeface="Vollkorn"/>
              <a:sym typeface="Vollkorn"/>
            </a:endParaRPr>
          </a:p>
        </p:txBody>
      </p:sp>
      <p:sp>
        <p:nvSpPr>
          <p:cNvPr id="126" name="Google Shape;126;p16"/>
          <p:cNvSpPr/>
          <p:nvPr/>
        </p:nvSpPr>
        <p:spPr>
          <a:xfrm>
            <a:off x="561501" y="736075"/>
            <a:ext cx="1727100" cy="635400"/>
          </a:xfrm>
          <a:prstGeom prst="rect">
            <a:avLst/>
          </a:prstGeom>
          <a:solidFill>
            <a:srgbClr val="F4DB27"/>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chemeClr val="dk1"/>
                </a:solidFill>
                <a:latin typeface="Vollkorn"/>
                <a:ea typeface="Vollkorn"/>
                <a:cs typeface="Vollkorn"/>
                <a:sym typeface="Vollkorn"/>
              </a:rPr>
              <a:t>1. Your team</a:t>
            </a:r>
            <a:endParaRPr sz="1000" b="1">
              <a:solidFill>
                <a:schemeClr val="dk1"/>
              </a:solidFill>
              <a:latin typeface="Vollkorn"/>
              <a:ea typeface="Vollkorn"/>
              <a:cs typeface="Vollkorn"/>
              <a:sym typeface="Vollkorn"/>
            </a:endParaRPr>
          </a:p>
          <a:p>
            <a:pPr marL="0" lvl="0" indent="0" algn="l" rtl="0">
              <a:spcBef>
                <a:spcPts val="0"/>
              </a:spcBef>
              <a:spcAft>
                <a:spcPts val="0"/>
              </a:spcAft>
              <a:buNone/>
            </a:pPr>
            <a:r>
              <a:rPr lang="en" sz="700">
                <a:solidFill>
                  <a:schemeClr val="dk1"/>
                </a:solidFill>
                <a:latin typeface="Vollkorn"/>
                <a:ea typeface="Vollkorn"/>
                <a:cs typeface="Vollkorn"/>
                <a:sym typeface="Vollkorn"/>
              </a:rPr>
              <a:t>Does your team have entrepreneurs with the intention and capabilities to sell on a commercial basis? </a:t>
            </a:r>
            <a:endParaRPr sz="700" b="1">
              <a:solidFill>
                <a:schemeClr val="dk1"/>
              </a:solidFill>
              <a:latin typeface="Vollkorn"/>
              <a:ea typeface="Vollkorn"/>
              <a:cs typeface="Vollkorn"/>
              <a:sym typeface="Vollkorn"/>
            </a:endParaRPr>
          </a:p>
        </p:txBody>
      </p:sp>
      <p:sp>
        <p:nvSpPr>
          <p:cNvPr id="127" name="Google Shape;127;p16"/>
          <p:cNvSpPr/>
          <p:nvPr/>
        </p:nvSpPr>
        <p:spPr>
          <a:xfrm>
            <a:off x="2359325" y="2899825"/>
            <a:ext cx="1727100" cy="635400"/>
          </a:xfrm>
          <a:prstGeom prst="rect">
            <a:avLst/>
          </a:prstGeom>
          <a:solidFill>
            <a:srgbClr val="F4DB27"/>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chemeClr val="dk1"/>
                </a:solidFill>
                <a:latin typeface="Vollkorn"/>
                <a:ea typeface="Vollkorn"/>
                <a:cs typeface="Vollkorn"/>
                <a:sym typeface="Vollkorn"/>
              </a:rPr>
              <a:t>3b. Your paying customer</a:t>
            </a:r>
            <a:endParaRPr sz="1000" b="1">
              <a:solidFill>
                <a:schemeClr val="dk1"/>
              </a:solidFill>
              <a:latin typeface="Vollkorn"/>
              <a:ea typeface="Vollkorn"/>
              <a:cs typeface="Vollkorn"/>
              <a:sym typeface="Vollkorn"/>
            </a:endParaRPr>
          </a:p>
          <a:p>
            <a:pPr marL="0" lvl="0" indent="0" algn="l" rtl="0">
              <a:spcBef>
                <a:spcPts val="0"/>
              </a:spcBef>
              <a:spcAft>
                <a:spcPts val="0"/>
              </a:spcAft>
              <a:buNone/>
            </a:pPr>
            <a:r>
              <a:rPr lang="en" sz="700">
                <a:solidFill>
                  <a:schemeClr val="dk1"/>
                </a:solidFill>
                <a:latin typeface="Vollkorn"/>
                <a:ea typeface="Vollkorn"/>
                <a:cs typeface="Vollkorn"/>
                <a:sym typeface="Vollkorn"/>
              </a:rPr>
              <a:t>Who is willing to pay your bills and what do you offer them in return?</a:t>
            </a:r>
            <a:endParaRPr sz="700">
              <a:solidFill>
                <a:schemeClr val="dk1"/>
              </a:solidFill>
              <a:latin typeface="Vollkorn"/>
              <a:ea typeface="Vollkorn"/>
              <a:cs typeface="Vollkorn"/>
              <a:sym typeface="Vollkorn"/>
            </a:endParaRPr>
          </a:p>
        </p:txBody>
      </p:sp>
      <p:cxnSp>
        <p:nvCxnSpPr>
          <p:cNvPr id="128" name="Google Shape;128;p16"/>
          <p:cNvCxnSpPr>
            <a:stCxn id="125" idx="2"/>
            <a:endCxn id="119" idx="0"/>
          </p:cNvCxnSpPr>
          <p:nvPr/>
        </p:nvCxnSpPr>
        <p:spPr>
          <a:xfrm rot="-5400000" flipH="1">
            <a:off x="1197051" y="2671046"/>
            <a:ext cx="456600" cy="600"/>
          </a:xfrm>
          <a:prstGeom prst="bentConnector3">
            <a:avLst>
              <a:gd name="adj1" fmla="val 50016"/>
            </a:avLst>
          </a:prstGeom>
          <a:noFill/>
          <a:ln w="9525" cap="flat" cmpd="sng">
            <a:solidFill>
              <a:schemeClr val="dk1"/>
            </a:solidFill>
            <a:prstDash val="solid"/>
            <a:round/>
            <a:headEnd type="none" w="med" len="med"/>
            <a:tailEnd type="triangle" w="med" len="med"/>
          </a:ln>
        </p:spPr>
      </p:cxnSp>
      <p:sp>
        <p:nvSpPr>
          <p:cNvPr id="129" name="Google Shape;129;p16"/>
          <p:cNvSpPr/>
          <p:nvPr/>
        </p:nvSpPr>
        <p:spPr>
          <a:xfrm>
            <a:off x="4884750" y="735775"/>
            <a:ext cx="1727100" cy="635400"/>
          </a:xfrm>
          <a:prstGeom prst="rect">
            <a:avLst/>
          </a:prstGeom>
          <a:solidFill>
            <a:srgbClr val="F4DB27"/>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b="1">
                <a:solidFill>
                  <a:schemeClr val="dk1"/>
                </a:solidFill>
                <a:latin typeface="Vollkorn"/>
                <a:ea typeface="Vollkorn"/>
                <a:cs typeface="Vollkorn"/>
                <a:sym typeface="Vollkorn"/>
              </a:rPr>
              <a:t>4. Your revenue model</a:t>
            </a:r>
            <a:endParaRPr sz="1000" b="1">
              <a:solidFill>
                <a:schemeClr val="dk1"/>
              </a:solidFill>
              <a:latin typeface="Vollkorn"/>
              <a:ea typeface="Vollkorn"/>
              <a:cs typeface="Vollkorn"/>
              <a:sym typeface="Vollkorn"/>
            </a:endParaRPr>
          </a:p>
          <a:p>
            <a:pPr marL="0" lvl="0" indent="0" algn="l" rtl="0">
              <a:spcBef>
                <a:spcPts val="0"/>
              </a:spcBef>
              <a:spcAft>
                <a:spcPts val="0"/>
              </a:spcAft>
              <a:buClr>
                <a:schemeClr val="dk1"/>
              </a:buClr>
              <a:buSzPts val="1100"/>
              <a:buFont typeface="Arial"/>
              <a:buNone/>
            </a:pPr>
            <a:r>
              <a:rPr lang="en" sz="700">
                <a:solidFill>
                  <a:schemeClr val="dk1"/>
                </a:solidFill>
                <a:latin typeface="Vollkorn"/>
                <a:ea typeface="Vollkorn"/>
                <a:cs typeface="Vollkorn"/>
                <a:sym typeface="Vollkorn"/>
              </a:rPr>
              <a:t>How do your customers pay you? For your paying customers (in 3b), choose a revenue model and add the price point.</a:t>
            </a:r>
            <a:endParaRPr sz="700" b="1">
              <a:latin typeface="Vollkorn"/>
              <a:ea typeface="Vollkorn"/>
              <a:cs typeface="Vollkorn"/>
              <a:sym typeface="Vollkorn"/>
            </a:endParaRPr>
          </a:p>
        </p:txBody>
      </p:sp>
      <p:pic>
        <p:nvPicPr>
          <p:cNvPr id="130" name="Google Shape;130;p16"/>
          <p:cNvPicPr preferRelativeResize="0"/>
          <p:nvPr/>
        </p:nvPicPr>
        <p:blipFill>
          <a:blip r:embed="rId4">
            <a:alphaModFix/>
          </a:blip>
          <a:stretch>
            <a:fillRect/>
          </a:stretch>
        </p:blipFill>
        <p:spPr>
          <a:xfrm>
            <a:off x="264504" y="1867148"/>
            <a:ext cx="211796" cy="211816"/>
          </a:xfrm>
          <a:prstGeom prst="rect">
            <a:avLst/>
          </a:prstGeom>
          <a:noFill/>
          <a:ln>
            <a:noFill/>
          </a:ln>
        </p:spPr>
      </p:pic>
      <p:pic>
        <p:nvPicPr>
          <p:cNvPr id="131" name="Google Shape;131;p16"/>
          <p:cNvPicPr preferRelativeResize="0"/>
          <p:nvPr/>
        </p:nvPicPr>
        <p:blipFill>
          <a:blip r:embed="rId5">
            <a:alphaModFix/>
          </a:blip>
          <a:stretch>
            <a:fillRect/>
          </a:stretch>
        </p:blipFill>
        <p:spPr>
          <a:xfrm>
            <a:off x="4535375" y="820600"/>
            <a:ext cx="284250" cy="284814"/>
          </a:xfrm>
          <a:prstGeom prst="rect">
            <a:avLst/>
          </a:prstGeom>
          <a:noFill/>
          <a:ln>
            <a:noFill/>
          </a:ln>
        </p:spPr>
      </p:pic>
      <p:sp>
        <p:nvSpPr>
          <p:cNvPr id="132" name="Google Shape;132;p16"/>
          <p:cNvSpPr/>
          <p:nvPr/>
        </p:nvSpPr>
        <p:spPr>
          <a:xfrm>
            <a:off x="4879275" y="1380575"/>
            <a:ext cx="1727100" cy="1185000"/>
          </a:xfrm>
          <a:prstGeom prst="rect">
            <a:avLst/>
          </a:prstGeom>
          <a:noFill/>
          <a:ln w="9525" cap="flat" cmpd="sng">
            <a:solidFill>
              <a:srgbClr val="4696B5"/>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br>
              <a:rPr lang="en" sz="500" i="1">
                <a:solidFill>
                  <a:schemeClr val="dk1"/>
                </a:solidFill>
                <a:latin typeface="Montserrat"/>
                <a:ea typeface="Montserrat"/>
                <a:cs typeface="Montserrat"/>
                <a:sym typeface="Montserrat"/>
              </a:rPr>
            </a:br>
            <a:br>
              <a:rPr lang="en" sz="500" i="1">
                <a:solidFill>
                  <a:schemeClr val="dk1"/>
                </a:solidFill>
                <a:latin typeface="Montserrat"/>
                <a:ea typeface="Montserrat"/>
                <a:cs typeface="Montserrat"/>
                <a:sym typeface="Montserrat"/>
              </a:rPr>
            </a:br>
            <a:br>
              <a:rPr lang="en" sz="500" i="1">
                <a:solidFill>
                  <a:schemeClr val="dk1"/>
                </a:solidFill>
                <a:latin typeface="Montserrat"/>
                <a:ea typeface="Montserrat"/>
                <a:cs typeface="Montserrat"/>
                <a:sym typeface="Montserrat"/>
              </a:rPr>
            </a:br>
            <a:r>
              <a:rPr lang="en" sz="500" i="1">
                <a:solidFill>
                  <a:schemeClr val="dk1"/>
                </a:solidFill>
                <a:latin typeface="Montserrat"/>
                <a:ea typeface="Montserrat"/>
                <a:cs typeface="Montserrat"/>
                <a:sym typeface="Montserrat"/>
              </a:rPr>
              <a:t>Examples:</a:t>
            </a:r>
            <a:endParaRPr sz="500" i="1">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 sz="500" i="1">
                <a:solidFill>
                  <a:schemeClr val="dk1"/>
                </a:solidFill>
                <a:latin typeface="Montserrat"/>
                <a:ea typeface="Montserrat"/>
                <a:cs typeface="Montserrat"/>
                <a:sym typeface="Montserrat"/>
              </a:rPr>
              <a:t>For B2C, subscriptions at $2 per season</a:t>
            </a:r>
            <a:endParaRPr sz="500" i="1">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 sz="500" i="1">
                <a:solidFill>
                  <a:schemeClr val="dk1"/>
                </a:solidFill>
                <a:latin typeface="Montserrat"/>
                <a:ea typeface="Montserrat"/>
                <a:cs typeface="Montserrat"/>
                <a:sym typeface="Montserrat"/>
              </a:rPr>
              <a:t>For B2B, advertising at $100 for 1,000 SMS</a:t>
            </a:r>
            <a:endParaRPr sz="500" i="1">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 sz="500" b="1" i="1">
                <a:solidFill>
                  <a:schemeClr val="dk1"/>
                </a:solidFill>
                <a:latin typeface="Montserrat"/>
                <a:ea typeface="Montserrat"/>
                <a:cs typeface="Montserrat"/>
                <a:sym typeface="Montserrat"/>
              </a:rPr>
              <a:t>More examples in the Annex</a:t>
            </a:r>
            <a:endParaRPr sz="700" b="1">
              <a:solidFill>
                <a:schemeClr val="dk1"/>
              </a:solidFill>
              <a:latin typeface="Montserrat"/>
              <a:ea typeface="Montserrat"/>
              <a:cs typeface="Montserrat"/>
              <a:sym typeface="Montserrat"/>
            </a:endParaRPr>
          </a:p>
        </p:txBody>
      </p:sp>
      <p:sp>
        <p:nvSpPr>
          <p:cNvPr id="133" name="Google Shape;133;p16"/>
          <p:cNvSpPr txBox="1"/>
          <p:nvPr/>
        </p:nvSpPr>
        <p:spPr>
          <a:xfrm>
            <a:off x="1069461" y="1405500"/>
            <a:ext cx="345300" cy="276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600" i="1">
                <a:solidFill>
                  <a:schemeClr val="dk1"/>
                </a:solidFill>
                <a:latin typeface="Montserrat"/>
                <a:ea typeface="Montserrat"/>
                <a:cs typeface="Montserrat"/>
                <a:sym typeface="Montserrat"/>
              </a:rPr>
              <a:t>Yes</a:t>
            </a:r>
            <a:endParaRPr sz="600" i="1">
              <a:latin typeface="Montserrat"/>
              <a:ea typeface="Montserrat"/>
              <a:cs typeface="Montserrat"/>
              <a:sym typeface="Montserrat"/>
            </a:endParaRPr>
          </a:p>
        </p:txBody>
      </p:sp>
      <p:sp>
        <p:nvSpPr>
          <p:cNvPr id="134" name="Google Shape;134;p16"/>
          <p:cNvSpPr/>
          <p:nvPr/>
        </p:nvSpPr>
        <p:spPr>
          <a:xfrm>
            <a:off x="4898625" y="3459000"/>
            <a:ext cx="1727100" cy="765900"/>
          </a:xfrm>
          <a:prstGeom prst="rect">
            <a:avLst/>
          </a:prstGeom>
          <a:solidFill>
            <a:srgbClr val="F4DB27"/>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b="1">
                <a:solidFill>
                  <a:schemeClr val="dk1"/>
                </a:solidFill>
                <a:latin typeface="Vollkorn"/>
                <a:ea typeface="Vollkorn"/>
                <a:cs typeface="Vollkorn"/>
                <a:sym typeface="Vollkorn"/>
              </a:rPr>
              <a:t>6. Your potential to scale</a:t>
            </a:r>
            <a:endParaRPr sz="700">
              <a:solidFill>
                <a:schemeClr val="dk1"/>
              </a:solidFill>
              <a:latin typeface="Vollkorn"/>
              <a:ea typeface="Vollkorn"/>
              <a:cs typeface="Vollkorn"/>
              <a:sym typeface="Vollkorn"/>
            </a:endParaRPr>
          </a:p>
          <a:p>
            <a:pPr marL="0" lvl="0" indent="0" algn="l" rtl="0">
              <a:spcBef>
                <a:spcPts val="0"/>
              </a:spcBef>
              <a:spcAft>
                <a:spcPts val="0"/>
              </a:spcAft>
              <a:buClr>
                <a:schemeClr val="dk1"/>
              </a:buClr>
              <a:buSzPts val="1100"/>
              <a:buFont typeface="Arial"/>
              <a:buNone/>
            </a:pPr>
            <a:r>
              <a:rPr lang="en" sz="700">
                <a:solidFill>
                  <a:schemeClr val="dk1"/>
                </a:solidFill>
                <a:latin typeface="Vollkorn"/>
                <a:ea typeface="Vollkorn"/>
                <a:cs typeface="Vollkorn"/>
                <a:sym typeface="Vollkorn"/>
              </a:rPr>
              <a:t>What can you do to maximise your revenues and reduce your costs? With these strategies, what is the realistic market size that you can obtain?</a:t>
            </a:r>
            <a:endParaRPr sz="700">
              <a:solidFill>
                <a:schemeClr val="dk1"/>
              </a:solidFill>
              <a:latin typeface="Vollkorn"/>
              <a:ea typeface="Vollkorn"/>
              <a:cs typeface="Vollkorn"/>
              <a:sym typeface="Vollkorn"/>
            </a:endParaRPr>
          </a:p>
          <a:p>
            <a:pPr marL="0" lvl="0" indent="0" algn="l" rtl="0">
              <a:spcBef>
                <a:spcPts val="0"/>
              </a:spcBef>
              <a:spcAft>
                <a:spcPts val="0"/>
              </a:spcAft>
              <a:buClr>
                <a:schemeClr val="dk1"/>
              </a:buClr>
              <a:buSzPts val="1100"/>
              <a:buFont typeface="Arial"/>
              <a:buNone/>
            </a:pPr>
            <a:endParaRPr sz="700">
              <a:solidFill>
                <a:schemeClr val="dk1"/>
              </a:solidFill>
              <a:latin typeface="Vollkorn"/>
              <a:ea typeface="Vollkorn"/>
              <a:cs typeface="Vollkorn"/>
              <a:sym typeface="Vollkorn"/>
            </a:endParaRPr>
          </a:p>
        </p:txBody>
      </p:sp>
      <p:pic>
        <p:nvPicPr>
          <p:cNvPr id="135" name="Google Shape;135;p16"/>
          <p:cNvPicPr preferRelativeResize="0"/>
          <p:nvPr/>
        </p:nvPicPr>
        <p:blipFill>
          <a:blip r:embed="rId6">
            <a:alphaModFix/>
          </a:blip>
          <a:stretch>
            <a:fillRect/>
          </a:stretch>
        </p:blipFill>
        <p:spPr>
          <a:xfrm>
            <a:off x="4615751" y="3506323"/>
            <a:ext cx="211800" cy="211800"/>
          </a:xfrm>
          <a:prstGeom prst="rect">
            <a:avLst/>
          </a:prstGeom>
          <a:noFill/>
          <a:ln>
            <a:noFill/>
          </a:ln>
        </p:spPr>
      </p:pic>
      <p:sp>
        <p:nvSpPr>
          <p:cNvPr id="136" name="Google Shape;136;p16"/>
          <p:cNvSpPr/>
          <p:nvPr/>
        </p:nvSpPr>
        <p:spPr>
          <a:xfrm>
            <a:off x="6716950" y="1380575"/>
            <a:ext cx="837900" cy="1185000"/>
          </a:xfrm>
          <a:prstGeom prst="rect">
            <a:avLst/>
          </a:prstGeom>
          <a:noFill/>
          <a:ln w="9525" cap="flat" cmpd="sng">
            <a:solidFill>
              <a:srgbClr val="4696B5"/>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 sz="600" b="1">
                <a:solidFill>
                  <a:schemeClr val="dk1"/>
                </a:solidFill>
                <a:latin typeface="Montserrat"/>
                <a:ea typeface="Montserrat"/>
                <a:cs typeface="Montserrat"/>
                <a:sym typeface="Montserrat"/>
              </a:rPr>
              <a:t>Cash out:</a:t>
            </a:r>
            <a:endParaRPr sz="600" b="1">
              <a:solidFill>
                <a:schemeClr val="dk1"/>
              </a:solidFill>
              <a:latin typeface="Montserrat"/>
              <a:ea typeface="Montserrat"/>
              <a:cs typeface="Montserrat"/>
              <a:sym typeface="Montserrat"/>
            </a:endParaRPr>
          </a:p>
          <a:p>
            <a:pPr marL="0" lvl="0" indent="0" algn="l" rtl="0">
              <a:lnSpc>
                <a:spcPct val="90000"/>
              </a:lnSpc>
              <a:spcBef>
                <a:spcPts val="0"/>
              </a:spcBef>
              <a:spcAft>
                <a:spcPts val="0"/>
              </a:spcAft>
              <a:buNone/>
            </a:pPr>
            <a:endParaRPr sz="500" i="1">
              <a:solidFill>
                <a:schemeClr val="dk1"/>
              </a:solidFill>
              <a:latin typeface="Montserrat"/>
              <a:ea typeface="Montserrat"/>
              <a:cs typeface="Montserrat"/>
              <a:sym typeface="Montserrat"/>
            </a:endParaRPr>
          </a:p>
          <a:p>
            <a:pPr marL="0" lvl="0" indent="0" algn="l" rtl="0">
              <a:lnSpc>
                <a:spcPct val="90000"/>
              </a:lnSpc>
              <a:spcBef>
                <a:spcPts val="0"/>
              </a:spcBef>
              <a:spcAft>
                <a:spcPts val="0"/>
              </a:spcAft>
              <a:buNone/>
            </a:pPr>
            <a:endParaRPr sz="500" i="1">
              <a:solidFill>
                <a:schemeClr val="dk1"/>
              </a:solidFill>
              <a:latin typeface="Montserrat"/>
              <a:ea typeface="Montserrat"/>
              <a:cs typeface="Montserrat"/>
              <a:sym typeface="Montserrat"/>
            </a:endParaRPr>
          </a:p>
          <a:p>
            <a:pPr marL="0" lvl="0" indent="0" algn="l" rtl="0">
              <a:lnSpc>
                <a:spcPct val="90000"/>
              </a:lnSpc>
              <a:spcBef>
                <a:spcPts val="0"/>
              </a:spcBef>
              <a:spcAft>
                <a:spcPts val="0"/>
              </a:spcAft>
              <a:buNone/>
            </a:pPr>
            <a:endParaRPr sz="500" i="1">
              <a:solidFill>
                <a:schemeClr val="dk1"/>
              </a:solidFill>
              <a:latin typeface="Montserrat"/>
              <a:ea typeface="Montserrat"/>
              <a:cs typeface="Montserrat"/>
              <a:sym typeface="Montserrat"/>
            </a:endParaRPr>
          </a:p>
          <a:p>
            <a:pPr marL="0" lvl="0" indent="0" algn="l" rtl="0">
              <a:lnSpc>
                <a:spcPct val="90000"/>
              </a:lnSpc>
              <a:spcBef>
                <a:spcPts val="0"/>
              </a:spcBef>
              <a:spcAft>
                <a:spcPts val="0"/>
              </a:spcAft>
              <a:buNone/>
            </a:pPr>
            <a:endParaRPr sz="500" i="1">
              <a:solidFill>
                <a:schemeClr val="dk1"/>
              </a:solidFill>
              <a:latin typeface="Montserrat"/>
              <a:ea typeface="Montserrat"/>
              <a:cs typeface="Montserrat"/>
              <a:sym typeface="Montserrat"/>
            </a:endParaRPr>
          </a:p>
          <a:p>
            <a:pPr marL="0" lvl="0" indent="0" algn="l" rtl="0">
              <a:lnSpc>
                <a:spcPct val="90000"/>
              </a:lnSpc>
              <a:spcBef>
                <a:spcPts val="0"/>
              </a:spcBef>
              <a:spcAft>
                <a:spcPts val="0"/>
              </a:spcAft>
              <a:buNone/>
            </a:pPr>
            <a:endParaRPr sz="500" i="1">
              <a:solidFill>
                <a:schemeClr val="dk1"/>
              </a:solidFill>
              <a:latin typeface="Montserrat"/>
              <a:ea typeface="Montserrat"/>
              <a:cs typeface="Montserrat"/>
              <a:sym typeface="Montserrat"/>
            </a:endParaRPr>
          </a:p>
          <a:p>
            <a:pPr marL="0" lvl="0" indent="0" algn="l" rtl="0">
              <a:lnSpc>
                <a:spcPct val="90000"/>
              </a:lnSpc>
              <a:spcBef>
                <a:spcPts val="0"/>
              </a:spcBef>
              <a:spcAft>
                <a:spcPts val="0"/>
              </a:spcAft>
              <a:buNone/>
            </a:pPr>
            <a:endParaRPr sz="500" i="1">
              <a:solidFill>
                <a:schemeClr val="dk1"/>
              </a:solidFill>
              <a:latin typeface="Montserrat"/>
              <a:ea typeface="Montserrat"/>
              <a:cs typeface="Montserrat"/>
              <a:sym typeface="Montserrat"/>
            </a:endParaRPr>
          </a:p>
          <a:p>
            <a:pPr marL="0" lvl="0" indent="0" algn="l" rtl="0">
              <a:lnSpc>
                <a:spcPct val="90000"/>
              </a:lnSpc>
              <a:spcBef>
                <a:spcPts val="0"/>
              </a:spcBef>
              <a:spcAft>
                <a:spcPts val="0"/>
              </a:spcAft>
              <a:buNone/>
            </a:pPr>
            <a:endParaRPr sz="500" i="1">
              <a:solidFill>
                <a:schemeClr val="dk1"/>
              </a:solidFill>
              <a:latin typeface="Montserrat"/>
              <a:ea typeface="Montserrat"/>
              <a:cs typeface="Montserrat"/>
              <a:sym typeface="Montserrat"/>
            </a:endParaRPr>
          </a:p>
          <a:p>
            <a:pPr marL="0" lvl="0" indent="0" algn="l" rtl="0">
              <a:lnSpc>
                <a:spcPct val="90000"/>
              </a:lnSpc>
              <a:spcBef>
                <a:spcPts val="0"/>
              </a:spcBef>
              <a:spcAft>
                <a:spcPts val="0"/>
              </a:spcAft>
              <a:buNone/>
            </a:pPr>
            <a:endParaRPr sz="500" i="1">
              <a:solidFill>
                <a:schemeClr val="dk1"/>
              </a:solidFill>
              <a:latin typeface="Montserrat"/>
              <a:ea typeface="Montserrat"/>
              <a:cs typeface="Montserrat"/>
              <a:sym typeface="Montserrat"/>
            </a:endParaRPr>
          </a:p>
          <a:p>
            <a:pPr marL="0" lvl="0" indent="0" algn="l" rtl="0">
              <a:lnSpc>
                <a:spcPct val="90000"/>
              </a:lnSpc>
              <a:spcBef>
                <a:spcPts val="0"/>
              </a:spcBef>
              <a:spcAft>
                <a:spcPts val="0"/>
              </a:spcAft>
              <a:buNone/>
            </a:pPr>
            <a:endParaRPr sz="500" i="1">
              <a:solidFill>
                <a:schemeClr val="dk1"/>
              </a:solidFill>
              <a:latin typeface="Montserrat"/>
              <a:ea typeface="Montserrat"/>
              <a:cs typeface="Montserrat"/>
              <a:sym typeface="Montserrat"/>
            </a:endParaRPr>
          </a:p>
          <a:p>
            <a:pPr marL="0" lvl="0" indent="0" algn="l" rtl="0">
              <a:lnSpc>
                <a:spcPct val="90000"/>
              </a:lnSpc>
              <a:spcBef>
                <a:spcPts val="0"/>
              </a:spcBef>
              <a:spcAft>
                <a:spcPts val="0"/>
              </a:spcAft>
              <a:buNone/>
            </a:pPr>
            <a:endParaRPr sz="500" i="1">
              <a:solidFill>
                <a:schemeClr val="dk1"/>
              </a:solidFill>
              <a:latin typeface="Montserrat"/>
              <a:ea typeface="Montserrat"/>
              <a:cs typeface="Montserrat"/>
              <a:sym typeface="Montserrat"/>
            </a:endParaRPr>
          </a:p>
          <a:p>
            <a:pPr marL="0" lvl="0" indent="0" algn="l" rtl="0">
              <a:lnSpc>
                <a:spcPct val="90000"/>
              </a:lnSpc>
              <a:spcBef>
                <a:spcPts val="0"/>
              </a:spcBef>
              <a:spcAft>
                <a:spcPts val="0"/>
              </a:spcAft>
              <a:buNone/>
            </a:pPr>
            <a:r>
              <a:rPr lang="en" sz="500" i="1">
                <a:solidFill>
                  <a:schemeClr val="dk1"/>
                </a:solidFill>
                <a:latin typeface="Montserrat"/>
                <a:ea typeface="Montserrat"/>
                <a:cs typeface="Montserrat"/>
                <a:sym typeface="Montserrat"/>
              </a:rPr>
              <a:t>Examples:</a:t>
            </a:r>
            <a:br>
              <a:rPr lang="en" sz="500" i="1">
                <a:solidFill>
                  <a:schemeClr val="dk1"/>
                </a:solidFill>
                <a:latin typeface="Montserrat"/>
                <a:ea typeface="Montserrat"/>
                <a:cs typeface="Montserrat"/>
                <a:sym typeface="Montserrat"/>
              </a:rPr>
            </a:br>
            <a:r>
              <a:rPr lang="en" sz="500" i="1">
                <a:solidFill>
                  <a:schemeClr val="dk1"/>
                </a:solidFill>
                <a:latin typeface="Montserrat"/>
                <a:ea typeface="Montserrat"/>
                <a:cs typeface="Montserrat"/>
                <a:sym typeface="Montserrat"/>
              </a:rPr>
              <a:t>Staff, geodata, marketing, etc,</a:t>
            </a:r>
            <a:endParaRPr sz="700">
              <a:solidFill>
                <a:schemeClr val="dk1"/>
              </a:solidFill>
              <a:latin typeface="Montserrat"/>
              <a:ea typeface="Montserrat"/>
              <a:cs typeface="Montserrat"/>
              <a:sym typeface="Montserrat"/>
            </a:endParaRPr>
          </a:p>
        </p:txBody>
      </p:sp>
      <p:sp>
        <p:nvSpPr>
          <p:cNvPr id="137" name="Google Shape;137;p16"/>
          <p:cNvSpPr/>
          <p:nvPr/>
        </p:nvSpPr>
        <p:spPr>
          <a:xfrm>
            <a:off x="7554850" y="1380575"/>
            <a:ext cx="885900" cy="1185000"/>
          </a:xfrm>
          <a:prstGeom prst="rect">
            <a:avLst/>
          </a:prstGeom>
          <a:noFill/>
          <a:ln w="9525" cap="flat" cmpd="sng">
            <a:solidFill>
              <a:srgbClr val="4696B5"/>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 sz="600" b="1">
                <a:solidFill>
                  <a:schemeClr val="dk1"/>
                </a:solidFill>
                <a:latin typeface="Montserrat"/>
                <a:ea typeface="Montserrat"/>
                <a:cs typeface="Montserrat"/>
                <a:sym typeface="Montserrat"/>
              </a:rPr>
              <a:t>Cash in:</a:t>
            </a:r>
            <a:endParaRPr sz="600" b="1">
              <a:solidFill>
                <a:schemeClr val="dk1"/>
              </a:solidFill>
              <a:latin typeface="Montserrat"/>
              <a:ea typeface="Montserrat"/>
              <a:cs typeface="Montserrat"/>
              <a:sym typeface="Montserrat"/>
            </a:endParaRPr>
          </a:p>
          <a:p>
            <a:pPr marL="0" lvl="0" indent="0" algn="l" rtl="0">
              <a:lnSpc>
                <a:spcPct val="90000"/>
              </a:lnSpc>
              <a:spcBef>
                <a:spcPts val="0"/>
              </a:spcBef>
              <a:spcAft>
                <a:spcPts val="0"/>
              </a:spcAft>
              <a:buNone/>
            </a:pPr>
            <a:endParaRPr sz="500" i="1">
              <a:solidFill>
                <a:schemeClr val="dk1"/>
              </a:solidFill>
              <a:latin typeface="Montserrat"/>
              <a:ea typeface="Montserrat"/>
              <a:cs typeface="Montserrat"/>
              <a:sym typeface="Montserrat"/>
            </a:endParaRPr>
          </a:p>
          <a:p>
            <a:pPr marL="0" lvl="0" indent="0" algn="l" rtl="0">
              <a:lnSpc>
                <a:spcPct val="90000"/>
              </a:lnSpc>
              <a:spcBef>
                <a:spcPts val="0"/>
              </a:spcBef>
              <a:spcAft>
                <a:spcPts val="0"/>
              </a:spcAft>
              <a:buNone/>
            </a:pPr>
            <a:endParaRPr sz="500" i="1">
              <a:solidFill>
                <a:schemeClr val="dk1"/>
              </a:solidFill>
              <a:latin typeface="Montserrat"/>
              <a:ea typeface="Montserrat"/>
              <a:cs typeface="Montserrat"/>
              <a:sym typeface="Montserrat"/>
            </a:endParaRPr>
          </a:p>
          <a:p>
            <a:pPr marL="0" lvl="0" indent="0" algn="l" rtl="0">
              <a:lnSpc>
                <a:spcPct val="90000"/>
              </a:lnSpc>
              <a:spcBef>
                <a:spcPts val="0"/>
              </a:spcBef>
              <a:spcAft>
                <a:spcPts val="0"/>
              </a:spcAft>
              <a:buNone/>
            </a:pPr>
            <a:endParaRPr sz="500" i="1">
              <a:solidFill>
                <a:schemeClr val="dk1"/>
              </a:solidFill>
              <a:latin typeface="Montserrat"/>
              <a:ea typeface="Montserrat"/>
              <a:cs typeface="Montserrat"/>
              <a:sym typeface="Montserrat"/>
            </a:endParaRPr>
          </a:p>
          <a:p>
            <a:pPr marL="0" lvl="0" indent="0" algn="l" rtl="0">
              <a:lnSpc>
                <a:spcPct val="90000"/>
              </a:lnSpc>
              <a:spcBef>
                <a:spcPts val="0"/>
              </a:spcBef>
              <a:spcAft>
                <a:spcPts val="0"/>
              </a:spcAft>
              <a:buNone/>
            </a:pPr>
            <a:endParaRPr sz="500" i="1">
              <a:solidFill>
                <a:schemeClr val="dk1"/>
              </a:solidFill>
              <a:latin typeface="Montserrat"/>
              <a:ea typeface="Montserrat"/>
              <a:cs typeface="Montserrat"/>
              <a:sym typeface="Montserrat"/>
            </a:endParaRPr>
          </a:p>
          <a:p>
            <a:pPr marL="0" lvl="0" indent="0" algn="l" rtl="0">
              <a:lnSpc>
                <a:spcPct val="90000"/>
              </a:lnSpc>
              <a:spcBef>
                <a:spcPts val="0"/>
              </a:spcBef>
              <a:spcAft>
                <a:spcPts val="0"/>
              </a:spcAft>
              <a:buNone/>
            </a:pPr>
            <a:endParaRPr sz="500" i="1">
              <a:solidFill>
                <a:schemeClr val="dk1"/>
              </a:solidFill>
              <a:latin typeface="Montserrat"/>
              <a:ea typeface="Montserrat"/>
              <a:cs typeface="Montserrat"/>
              <a:sym typeface="Montserrat"/>
            </a:endParaRPr>
          </a:p>
          <a:p>
            <a:pPr marL="0" lvl="0" indent="0" algn="l" rtl="0">
              <a:lnSpc>
                <a:spcPct val="90000"/>
              </a:lnSpc>
              <a:spcBef>
                <a:spcPts val="0"/>
              </a:spcBef>
              <a:spcAft>
                <a:spcPts val="0"/>
              </a:spcAft>
              <a:buNone/>
            </a:pPr>
            <a:endParaRPr sz="500" i="1">
              <a:solidFill>
                <a:schemeClr val="dk1"/>
              </a:solidFill>
              <a:latin typeface="Montserrat"/>
              <a:ea typeface="Montserrat"/>
              <a:cs typeface="Montserrat"/>
              <a:sym typeface="Montserrat"/>
            </a:endParaRPr>
          </a:p>
          <a:p>
            <a:pPr marL="0" lvl="0" indent="0" algn="l" rtl="0">
              <a:lnSpc>
                <a:spcPct val="90000"/>
              </a:lnSpc>
              <a:spcBef>
                <a:spcPts val="0"/>
              </a:spcBef>
              <a:spcAft>
                <a:spcPts val="0"/>
              </a:spcAft>
              <a:buNone/>
            </a:pPr>
            <a:endParaRPr sz="500" i="1">
              <a:solidFill>
                <a:schemeClr val="dk1"/>
              </a:solidFill>
              <a:latin typeface="Montserrat"/>
              <a:ea typeface="Montserrat"/>
              <a:cs typeface="Montserrat"/>
              <a:sym typeface="Montserrat"/>
            </a:endParaRPr>
          </a:p>
          <a:p>
            <a:pPr marL="0" lvl="0" indent="0" algn="l" rtl="0">
              <a:lnSpc>
                <a:spcPct val="90000"/>
              </a:lnSpc>
              <a:spcBef>
                <a:spcPts val="0"/>
              </a:spcBef>
              <a:spcAft>
                <a:spcPts val="0"/>
              </a:spcAft>
              <a:buNone/>
            </a:pPr>
            <a:endParaRPr sz="500" i="1">
              <a:solidFill>
                <a:schemeClr val="dk1"/>
              </a:solidFill>
              <a:latin typeface="Montserrat"/>
              <a:ea typeface="Montserrat"/>
              <a:cs typeface="Montserrat"/>
              <a:sym typeface="Montserrat"/>
            </a:endParaRPr>
          </a:p>
          <a:p>
            <a:pPr marL="0" lvl="0" indent="0" algn="l" rtl="0">
              <a:lnSpc>
                <a:spcPct val="90000"/>
              </a:lnSpc>
              <a:spcBef>
                <a:spcPts val="0"/>
              </a:spcBef>
              <a:spcAft>
                <a:spcPts val="0"/>
              </a:spcAft>
              <a:buNone/>
            </a:pPr>
            <a:endParaRPr sz="500" i="1">
              <a:solidFill>
                <a:schemeClr val="dk1"/>
              </a:solidFill>
              <a:latin typeface="Montserrat"/>
              <a:ea typeface="Montserrat"/>
              <a:cs typeface="Montserrat"/>
              <a:sym typeface="Montserrat"/>
            </a:endParaRPr>
          </a:p>
          <a:p>
            <a:pPr marL="0" lvl="0" indent="0" algn="l" rtl="0">
              <a:lnSpc>
                <a:spcPct val="90000"/>
              </a:lnSpc>
              <a:spcBef>
                <a:spcPts val="0"/>
              </a:spcBef>
              <a:spcAft>
                <a:spcPts val="0"/>
              </a:spcAft>
              <a:buNone/>
            </a:pPr>
            <a:endParaRPr sz="500" i="1">
              <a:solidFill>
                <a:schemeClr val="dk1"/>
              </a:solidFill>
              <a:latin typeface="Montserrat"/>
              <a:ea typeface="Montserrat"/>
              <a:cs typeface="Montserrat"/>
              <a:sym typeface="Montserrat"/>
            </a:endParaRPr>
          </a:p>
          <a:p>
            <a:pPr marL="0" lvl="0" indent="0" algn="l" rtl="0">
              <a:lnSpc>
                <a:spcPct val="90000"/>
              </a:lnSpc>
              <a:spcBef>
                <a:spcPts val="0"/>
              </a:spcBef>
              <a:spcAft>
                <a:spcPts val="0"/>
              </a:spcAft>
              <a:buNone/>
            </a:pPr>
            <a:r>
              <a:rPr lang="en" sz="500" i="1">
                <a:solidFill>
                  <a:schemeClr val="dk1"/>
                </a:solidFill>
                <a:latin typeface="Montserrat"/>
                <a:ea typeface="Montserrat"/>
                <a:cs typeface="Montserrat"/>
                <a:sym typeface="Montserrat"/>
              </a:rPr>
              <a:t>Examples:</a:t>
            </a:r>
            <a:br>
              <a:rPr lang="en" sz="500" i="1">
                <a:solidFill>
                  <a:schemeClr val="dk1"/>
                </a:solidFill>
                <a:latin typeface="Montserrat"/>
                <a:ea typeface="Montserrat"/>
                <a:cs typeface="Montserrat"/>
                <a:sym typeface="Montserrat"/>
              </a:rPr>
            </a:br>
            <a:r>
              <a:rPr lang="en" sz="500" i="1">
                <a:solidFill>
                  <a:schemeClr val="dk1"/>
                </a:solidFill>
                <a:latin typeface="Montserrat"/>
                <a:ea typeface="Montserrat"/>
                <a:cs typeface="Montserrat"/>
                <a:sym typeface="Montserrat"/>
              </a:rPr>
              <a:t>Revenues, loan, donations, etc.</a:t>
            </a:r>
            <a:endParaRPr sz="700">
              <a:solidFill>
                <a:schemeClr val="dk1"/>
              </a:solidFill>
              <a:latin typeface="Montserrat"/>
              <a:ea typeface="Montserrat"/>
              <a:cs typeface="Montserrat"/>
              <a:sym typeface="Montserrat"/>
            </a:endParaRPr>
          </a:p>
          <a:p>
            <a:pPr marL="0" lvl="0" indent="0" algn="l" rtl="0">
              <a:lnSpc>
                <a:spcPct val="90000"/>
              </a:lnSpc>
              <a:spcBef>
                <a:spcPts val="0"/>
              </a:spcBef>
              <a:spcAft>
                <a:spcPts val="0"/>
              </a:spcAft>
              <a:buNone/>
            </a:pPr>
            <a:endParaRPr sz="600">
              <a:solidFill>
                <a:schemeClr val="dk1"/>
              </a:solidFill>
              <a:latin typeface="Montserrat"/>
              <a:ea typeface="Montserrat"/>
              <a:cs typeface="Montserrat"/>
              <a:sym typeface="Montserrat"/>
            </a:endParaRPr>
          </a:p>
        </p:txBody>
      </p:sp>
      <p:sp>
        <p:nvSpPr>
          <p:cNvPr id="138" name="Google Shape;138;p16"/>
          <p:cNvSpPr/>
          <p:nvPr/>
        </p:nvSpPr>
        <p:spPr>
          <a:xfrm>
            <a:off x="6716950" y="2617938"/>
            <a:ext cx="1723800" cy="281700"/>
          </a:xfrm>
          <a:prstGeom prst="rect">
            <a:avLst/>
          </a:prstGeom>
          <a:noFill/>
          <a:ln w="9525" cap="flat" cmpd="sng">
            <a:solidFill>
              <a:srgbClr val="4696B5"/>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 sz="600" b="1">
                <a:solidFill>
                  <a:schemeClr val="dk1"/>
                </a:solidFill>
                <a:latin typeface="Montserrat"/>
                <a:ea typeface="Montserrat"/>
                <a:cs typeface="Montserrat"/>
                <a:sym typeface="Montserrat"/>
              </a:rPr>
              <a:t>Difference: </a:t>
            </a:r>
            <a:endParaRPr sz="600" b="1">
              <a:solidFill>
                <a:schemeClr val="dk1"/>
              </a:solidFill>
              <a:latin typeface="Montserrat"/>
              <a:ea typeface="Montserrat"/>
              <a:cs typeface="Montserrat"/>
              <a:sym typeface="Montserrat"/>
            </a:endParaRPr>
          </a:p>
        </p:txBody>
      </p:sp>
      <p:pic>
        <p:nvPicPr>
          <p:cNvPr id="139" name="Google Shape;139;p16"/>
          <p:cNvPicPr preferRelativeResize="0"/>
          <p:nvPr/>
        </p:nvPicPr>
        <p:blipFill rotWithShape="1">
          <a:blip r:embed="rId7">
            <a:alphaModFix/>
          </a:blip>
          <a:srcRect/>
          <a:stretch/>
        </p:blipFill>
        <p:spPr>
          <a:xfrm>
            <a:off x="8471891" y="-46600"/>
            <a:ext cx="672110" cy="518577"/>
          </a:xfrm>
          <a:prstGeom prst="rect">
            <a:avLst/>
          </a:prstGeom>
          <a:noFill/>
          <a:ln>
            <a:noFill/>
          </a:ln>
        </p:spPr>
      </p:pic>
      <p:pic>
        <p:nvPicPr>
          <p:cNvPr id="140" name="Google Shape;140;p16"/>
          <p:cNvPicPr preferRelativeResize="0"/>
          <p:nvPr/>
        </p:nvPicPr>
        <p:blipFill>
          <a:blip r:embed="rId8">
            <a:alphaModFix/>
          </a:blip>
          <a:stretch>
            <a:fillRect/>
          </a:stretch>
        </p:blipFill>
        <p:spPr>
          <a:xfrm>
            <a:off x="8159764" y="24122"/>
            <a:ext cx="340264" cy="340263"/>
          </a:xfrm>
          <a:prstGeom prst="rect">
            <a:avLst/>
          </a:prstGeom>
          <a:noFill/>
          <a:ln>
            <a:noFill/>
          </a:ln>
        </p:spPr>
      </p:pic>
      <p:cxnSp>
        <p:nvCxnSpPr>
          <p:cNvPr id="141" name="Google Shape;141;p16"/>
          <p:cNvCxnSpPr>
            <a:stCxn id="126" idx="2"/>
            <a:endCxn id="125" idx="0"/>
          </p:cNvCxnSpPr>
          <p:nvPr/>
        </p:nvCxnSpPr>
        <p:spPr>
          <a:xfrm rot="-5400000" flipH="1">
            <a:off x="1207251" y="1589275"/>
            <a:ext cx="436200" cy="600"/>
          </a:xfrm>
          <a:prstGeom prst="bentConnector3">
            <a:avLst>
              <a:gd name="adj1" fmla="val 49997"/>
            </a:avLst>
          </a:prstGeom>
          <a:noFill/>
          <a:ln w="9525" cap="flat" cmpd="sng">
            <a:solidFill>
              <a:schemeClr val="dk1"/>
            </a:solidFill>
            <a:prstDash val="solid"/>
            <a:round/>
            <a:headEnd type="none" w="med" len="med"/>
            <a:tailEnd type="triangle" w="med" len="med"/>
          </a:ln>
        </p:spPr>
      </p:cxnSp>
      <p:sp>
        <p:nvSpPr>
          <p:cNvPr id="142" name="Google Shape;142;p16"/>
          <p:cNvSpPr/>
          <p:nvPr/>
        </p:nvSpPr>
        <p:spPr>
          <a:xfrm>
            <a:off x="2359325" y="3535200"/>
            <a:ext cx="1727100" cy="1185000"/>
          </a:xfrm>
          <a:prstGeom prst="rect">
            <a:avLst/>
          </a:prstGeom>
          <a:noFill/>
          <a:ln w="9525" cap="flat" cmpd="sng">
            <a:solidFill>
              <a:srgbClr val="4696B5"/>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600" i="1">
                <a:solidFill>
                  <a:schemeClr val="dk1"/>
                </a:solidFill>
                <a:latin typeface="Montserrat"/>
                <a:ea typeface="Montserrat"/>
                <a:cs typeface="Montserrat"/>
                <a:sym typeface="Montserrat"/>
              </a:rPr>
              <a:t>Farmers (B2C)</a:t>
            </a:r>
            <a:endParaRPr sz="600" i="1">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600" b="1">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600" b="1">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600" b="1">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 sz="600" i="1">
                <a:solidFill>
                  <a:schemeClr val="dk1"/>
                </a:solidFill>
                <a:latin typeface="Montserrat"/>
                <a:ea typeface="Montserrat"/>
                <a:cs typeface="Montserrat"/>
                <a:sym typeface="Montserrat"/>
              </a:rPr>
              <a:t>Large value chain actors (B2B)</a:t>
            </a:r>
            <a:endParaRPr sz="600" i="1">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600" b="1">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600" b="1">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600" b="1">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 sz="600" i="1">
                <a:solidFill>
                  <a:schemeClr val="dk1"/>
                </a:solidFill>
                <a:latin typeface="Montserrat"/>
                <a:ea typeface="Montserrat"/>
                <a:cs typeface="Montserrat"/>
                <a:sym typeface="Montserrat"/>
              </a:rPr>
              <a:t>Other (B2G, B2NGO)</a:t>
            </a:r>
            <a:endParaRPr sz="600" i="1">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6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600">
              <a:solidFill>
                <a:schemeClr val="dk1"/>
              </a:solidFill>
              <a:latin typeface="Montserrat"/>
              <a:ea typeface="Montserrat"/>
              <a:cs typeface="Montserrat"/>
              <a:sym typeface="Montserrat"/>
            </a:endParaRPr>
          </a:p>
          <a:p>
            <a:pPr marL="0" lvl="0" indent="0" algn="l" rtl="0">
              <a:lnSpc>
                <a:spcPct val="90000"/>
              </a:lnSpc>
              <a:spcBef>
                <a:spcPts val="0"/>
              </a:spcBef>
              <a:spcAft>
                <a:spcPts val="0"/>
              </a:spcAft>
              <a:buClr>
                <a:schemeClr val="dk1"/>
              </a:buClr>
              <a:buSzPts val="1100"/>
              <a:buFont typeface="Arial"/>
              <a:buNone/>
            </a:pPr>
            <a:endParaRPr sz="700">
              <a:solidFill>
                <a:schemeClr val="dk1"/>
              </a:solidFill>
              <a:latin typeface="Montserrat"/>
              <a:ea typeface="Montserrat"/>
              <a:cs typeface="Montserrat"/>
              <a:sym typeface="Montserrat"/>
            </a:endParaRPr>
          </a:p>
        </p:txBody>
      </p:sp>
      <p:cxnSp>
        <p:nvCxnSpPr>
          <p:cNvPr id="143" name="Google Shape;143;p16"/>
          <p:cNvCxnSpPr/>
          <p:nvPr/>
        </p:nvCxnSpPr>
        <p:spPr>
          <a:xfrm>
            <a:off x="553488" y="3945910"/>
            <a:ext cx="1723800" cy="0"/>
          </a:xfrm>
          <a:prstGeom prst="straightConnector1">
            <a:avLst/>
          </a:prstGeom>
          <a:noFill/>
          <a:ln w="9525" cap="flat" cmpd="sng">
            <a:solidFill>
              <a:srgbClr val="4696B5"/>
            </a:solidFill>
            <a:prstDash val="solid"/>
            <a:round/>
            <a:headEnd type="none" w="med" len="med"/>
            <a:tailEnd type="none" w="med" len="med"/>
          </a:ln>
        </p:spPr>
      </p:cxnSp>
      <p:cxnSp>
        <p:nvCxnSpPr>
          <p:cNvPr id="144" name="Google Shape;144;p16"/>
          <p:cNvCxnSpPr/>
          <p:nvPr/>
        </p:nvCxnSpPr>
        <p:spPr>
          <a:xfrm>
            <a:off x="553488" y="4334660"/>
            <a:ext cx="1723800" cy="0"/>
          </a:xfrm>
          <a:prstGeom prst="straightConnector1">
            <a:avLst/>
          </a:prstGeom>
          <a:noFill/>
          <a:ln w="9525" cap="flat" cmpd="sng">
            <a:solidFill>
              <a:srgbClr val="4696B5"/>
            </a:solidFill>
            <a:prstDash val="solid"/>
            <a:round/>
            <a:headEnd type="none" w="med" len="med"/>
            <a:tailEnd type="none" w="med" len="med"/>
          </a:ln>
        </p:spPr>
      </p:cxnSp>
      <p:cxnSp>
        <p:nvCxnSpPr>
          <p:cNvPr id="145" name="Google Shape;145;p16"/>
          <p:cNvCxnSpPr/>
          <p:nvPr/>
        </p:nvCxnSpPr>
        <p:spPr>
          <a:xfrm>
            <a:off x="2360963" y="3945910"/>
            <a:ext cx="1723800" cy="0"/>
          </a:xfrm>
          <a:prstGeom prst="straightConnector1">
            <a:avLst/>
          </a:prstGeom>
          <a:noFill/>
          <a:ln w="9525" cap="flat" cmpd="sng">
            <a:solidFill>
              <a:srgbClr val="4696B5"/>
            </a:solidFill>
            <a:prstDash val="solid"/>
            <a:round/>
            <a:headEnd type="none" w="med" len="med"/>
            <a:tailEnd type="none" w="med" len="med"/>
          </a:ln>
        </p:spPr>
      </p:cxnSp>
      <p:cxnSp>
        <p:nvCxnSpPr>
          <p:cNvPr id="146" name="Google Shape;146;p16"/>
          <p:cNvCxnSpPr/>
          <p:nvPr/>
        </p:nvCxnSpPr>
        <p:spPr>
          <a:xfrm>
            <a:off x="2360963" y="4334660"/>
            <a:ext cx="1723800" cy="0"/>
          </a:xfrm>
          <a:prstGeom prst="straightConnector1">
            <a:avLst/>
          </a:prstGeom>
          <a:noFill/>
          <a:ln w="9525" cap="flat" cmpd="sng">
            <a:solidFill>
              <a:srgbClr val="4696B5"/>
            </a:solidFill>
            <a:prstDash val="solid"/>
            <a:round/>
            <a:headEnd type="none" w="med" len="med"/>
            <a:tailEnd type="none" w="med" len="med"/>
          </a:ln>
        </p:spPr>
      </p:cxnSp>
      <p:sp>
        <p:nvSpPr>
          <p:cNvPr id="147" name="Google Shape;147;p16"/>
          <p:cNvSpPr txBox="1"/>
          <p:nvPr/>
        </p:nvSpPr>
        <p:spPr>
          <a:xfrm>
            <a:off x="4827550" y="2569250"/>
            <a:ext cx="1854300" cy="276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600" i="1">
              <a:solidFill>
                <a:schemeClr val="dk1"/>
              </a:solidFill>
              <a:latin typeface="Montserrat"/>
              <a:ea typeface="Montserrat"/>
              <a:cs typeface="Montserrat"/>
              <a:sym typeface="Montserrat"/>
            </a:endParaRPr>
          </a:p>
        </p:txBody>
      </p:sp>
      <p:sp>
        <p:nvSpPr>
          <p:cNvPr id="148" name="Google Shape;148;p16"/>
          <p:cNvSpPr txBox="1"/>
          <p:nvPr/>
        </p:nvSpPr>
        <p:spPr>
          <a:xfrm>
            <a:off x="3797025" y="9588"/>
            <a:ext cx="3000000" cy="36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200" i="1">
                <a:solidFill>
                  <a:schemeClr val="dk1"/>
                </a:solidFill>
                <a:latin typeface="Kalam"/>
                <a:ea typeface="Kalam"/>
                <a:cs typeface="Kalam"/>
                <a:sym typeface="Kalam"/>
              </a:rPr>
              <a:t>Blank Worksheet</a:t>
            </a:r>
            <a:endParaRPr sz="1200">
              <a:latin typeface="Kalam"/>
              <a:ea typeface="Kalam"/>
              <a:cs typeface="Kalam"/>
              <a:sym typeface="Kalam"/>
            </a:endParaRPr>
          </a:p>
        </p:txBody>
      </p:sp>
      <p:sp>
        <p:nvSpPr>
          <p:cNvPr id="149" name="Google Shape;149;p16"/>
          <p:cNvSpPr/>
          <p:nvPr/>
        </p:nvSpPr>
        <p:spPr>
          <a:xfrm>
            <a:off x="6716950" y="2952025"/>
            <a:ext cx="1723800" cy="340200"/>
          </a:xfrm>
          <a:prstGeom prst="rect">
            <a:avLst/>
          </a:prstGeom>
          <a:solidFill>
            <a:srgbClr val="EFEFEF"/>
          </a:solidFill>
          <a:ln w="9525" cap="flat" cmpd="sng">
            <a:solidFill>
              <a:srgbClr val="4696B5"/>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 sz="600" b="1">
                <a:solidFill>
                  <a:schemeClr val="dk1"/>
                </a:solidFill>
                <a:latin typeface="Montserrat"/>
                <a:ea typeface="Montserrat"/>
                <a:cs typeface="Montserrat"/>
                <a:sym typeface="Montserrat"/>
              </a:rPr>
              <a:t>% of income coming </a:t>
            </a:r>
            <a:br>
              <a:rPr lang="en" sz="600" b="1">
                <a:solidFill>
                  <a:schemeClr val="dk1"/>
                </a:solidFill>
                <a:latin typeface="Montserrat"/>
                <a:ea typeface="Montserrat"/>
                <a:cs typeface="Montserrat"/>
                <a:sym typeface="Montserrat"/>
              </a:rPr>
            </a:br>
            <a:r>
              <a:rPr lang="en" sz="600" b="1">
                <a:solidFill>
                  <a:schemeClr val="dk1"/>
                </a:solidFill>
                <a:latin typeface="Montserrat"/>
                <a:ea typeface="Montserrat"/>
                <a:cs typeface="Montserrat"/>
                <a:sym typeface="Montserrat"/>
              </a:rPr>
              <a:t>from revenues:</a:t>
            </a:r>
            <a:endParaRPr sz="600" b="1">
              <a:solidFill>
                <a:schemeClr val="dk1"/>
              </a:solidFill>
              <a:latin typeface="Montserrat"/>
              <a:ea typeface="Montserrat"/>
              <a:cs typeface="Montserrat"/>
              <a:sym typeface="Montserrat"/>
            </a:endParaRPr>
          </a:p>
          <a:p>
            <a:pPr marL="0" lvl="0" indent="0" algn="l" rtl="0">
              <a:lnSpc>
                <a:spcPct val="90000"/>
              </a:lnSpc>
              <a:spcBef>
                <a:spcPts val="0"/>
              </a:spcBef>
              <a:spcAft>
                <a:spcPts val="0"/>
              </a:spcAft>
              <a:buNone/>
            </a:pPr>
            <a:endParaRPr sz="600" b="1">
              <a:solidFill>
                <a:schemeClr val="dk1"/>
              </a:solidFill>
              <a:latin typeface="Montserrat"/>
              <a:ea typeface="Montserrat"/>
              <a:cs typeface="Montserrat"/>
              <a:sym typeface="Montserrat"/>
            </a:endParaRPr>
          </a:p>
        </p:txBody>
      </p:sp>
      <p:sp>
        <p:nvSpPr>
          <p:cNvPr id="150" name="Google Shape;150;p16"/>
          <p:cNvSpPr/>
          <p:nvPr/>
        </p:nvSpPr>
        <p:spPr>
          <a:xfrm>
            <a:off x="6716950" y="4600713"/>
            <a:ext cx="1723800" cy="281700"/>
          </a:xfrm>
          <a:prstGeom prst="rect">
            <a:avLst/>
          </a:prstGeom>
          <a:solidFill>
            <a:srgbClr val="EFEFEF"/>
          </a:solidFill>
          <a:ln w="9525" cap="flat" cmpd="sng">
            <a:solidFill>
              <a:srgbClr val="4696B5"/>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None/>
            </a:pPr>
            <a:r>
              <a:rPr lang="en" sz="600" b="1">
                <a:solidFill>
                  <a:schemeClr val="dk1"/>
                </a:solidFill>
                <a:latin typeface="Montserrat"/>
                <a:ea typeface="Montserrat"/>
                <a:cs typeface="Montserrat"/>
                <a:sym typeface="Montserrat"/>
              </a:rPr>
              <a:t>Obtainable market size:</a:t>
            </a:r>
            <a:endParaRPr sz="600" b="1">
              <a:solidFill>
                <a:schemeClr val="dk1"/>
              </a:solidFill>
              <a:latin typeface="Montserrat"/>
              <a:ea typeface="Montserrat"/>
              <a:cs typeface="Montserrat"/>
              <a:sym typeface="Montserrat"/>
            </a:endParaRPr>
          </a:p>
        </p:txBody>
      </p:sp>
      <p:sp>
        <p:nvSpPr>
          <p:cNvPr id="151" name="Google Shape;151;p16"/>
          <p:cNvSpPr txBox="1"/>
          <p:nvPr/>
        </p:nvSpPr>
        <p:spPr>
          <a:xfrm>
            <a:off x="2373800" y="1811650"/>
            <a:ext cx="1727100" cy="922800"/>
          </a:xfrm>
          <a:prstGeom prst="rect">
            <a:avLst/>
          </a:prstGeom>
          <a:noFill/>
          <a:ln w="9525" cap="flat" cmpd="sng">
            <a:solidFill>
              <a:srgbClr val="008CA8"/>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chemeClr val="dk1"/>
                </a:solidFill>
                <a:latin typeface="Kalam"/>
                <a:ea typeface="Kalam"/>
                <a:cs typeface="Kalam"/>
                <a:sym typeface="Kalam"/>
              </a:rPr>
              <a:t>…</a:t>
            </a:r>
            <a:endParaRPr sz="800">
              <a:solidFill>
                <a:schemeClr val="dk1"/>
              </a:solidFill>
              <a:latin typeface="Kalam"/>
              <a:ea typeface="Kalam"/>
              <a:cs typeface="Kalam"/>
              <a:sym typeface="Kalam"/>
            </a:endParaRPr>
          </a:p>
        </p:txBody>
      </p:sp>
      <p:sp>
        <p:nvSpPr>
          <p:cNvPr id="152" name="Google Shape;152;p16"/>
          <p:cNvSpPr txBox="1"/>
          <p:nvPr/>
        </p:nvSpPr>
        <p:spPr>
          <a:xfrm>
            <a:off x="2373800" y="737975"/>
            <a:ext cx="1727100" cy="944400"/>
          </a:xfrm>
          <a:prstGeom prst="rect">
            <a:avLst/>
          </a:prstGeom>
          <a:noFill/>
          <a:ln w="9525" cap="flat" cmpd="sng">
            <a:solidFill>
              <a:srgbClr val="008CA8"/>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chemeClr val="dk1"/>
                </a:solidFill>
                <a:latin typeface="Kalam"/>
                <a:ea typeface="Kalam"/>
                <a:cs typeface="Kalam"/>
                <a:sym typeface="Kalam"/>
              </a:rPr>
              <a:t>…</a:t>
            </a:r>
            <a:endParaRPr sz="800">
              <a:solidFill>
                <a:schemeClr val="dk1"/>
              </a:solidFill>
              <a:latin typeface="Kalam"/>
              <a:ea typeface="Kalam"/>
              <a:cs typeface="Kalam"/>
              <a:sym typeface="Kalam"/>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graphicFrame>
        <p:nvGraphicFramePr>
          <p:cNvPr id="157" name="Google Shape;157;p17"/>
          <p:cNvGraphicFramePr/>
          <p:nvPr/>
        </p:nvGraphicFramePr>
        <p:xfrm>
          <a:off x="358600" y="507150"/>
          <a:ext cx="8426800" cy="4510810"/>
        </p:xfrm>
        <a:graphic>
          <a:graphicData uri="http://schemas.openxmlformats.org/drawingml/2006/table">
            <a:tbl>
              <a:tblPr>
                <a:noFill/>
                <a:tableStyleId>{B76CD873-A395-4159-80A2-F92AEFEF0DEC}</a:tableStyleId>
              </a:tblPr>
              <a:tblGrid>
                <a:gridCol w="907125">
                  <a:extLst>
                    <a:ext uri="{9D8B030D-6E8A-4147-A177-3AD203B41FA5}">
                      <a16:colId xmlns:a16="http://schemas.microsoft.com/office/drawing/2014/main" val="20000"/>
                    </a:ext>
                  </a:extLst>
                </a:gridCol>
                <a:gridCol w="3384425">
                  <a:extLst>
                    <a:ext uri="{9D8B030D-6E8A-4147-A177-3AD203B41FA5}">
                      <a16:colId xmlns:a16="http://schemas.microsoft.com/office/drawing/2014/main" val="20001"/>
                    </a:ext>
                  </a:extLst>
                </a:gridCol>
                <a:gridCol w="1444175">
                  <a:extLst>
                    <a:ext uri="{9D8B030D-6E8A-4147-A177-3AD203B41FA5}">
                      <a16:colId xmlns:a16="http://schemas.microsoft.com/office/drawing/2014/main" val="20002"/>
                    </a:ext>
                  </a:extLst>
                </a:gridCol>
                <a:gridCol w="2691075">
                  <a:extLst>
                    <a:ext uri="{9D8B030D-6E8A-4147-A177-3AD203B41FA5}">
                      <a16:colId xmlns:a16="http://schemas.microsoft.com/office/drawing/2014/main" val="20003"/>
                    </a:ext>
                  </a:extLst>
                </a:gridCol>
              </a:tblGrid>
              <a:tr h="304775">
                <a:tc>
                  <a:txBody>
                    <a:bodyPr/>
                    <a:lstStyle/>
                    <a:p>
                      <a:pPr marL="0" lvl="0" indent="0" algn="l" rtl="0">
                        <a:spcBef>
                          <a:spcPts val="0"/>
                        </a:spcBef>
                        <a:spcAft>
                          <a:spcPts val="0"/>
                        </a:spcAft>
                        <a:buNone/>
                      </a:pPr>
                      <a:r>
                        <a:rPr lang="en" sz="800" b="1">
                          <a:solidFill>
                            <a:schemeClr val="dk1"/>
                          </a:solidFill>
                          <a:latin typeface="Titillium Web"/>
                          <a:ea typeface="Titillium Web"/>
                          <a:cs typeface="Titillium Web"/>
                          <a:sym typeface="Titillium Web"/>
                        </a:rPr>
                        <a:t>Revenue model</a:t>
                      </a:r>
                      <a:endParaRPr sz="800" b="1">
                        <a:solidFill>
                          <a:schemeClr val="dk1"/>
                        </a:solidFill>
                        <a:latin typeface="Titillium Web"/>
                        <a:ea typeface="Titillium Web"/>
                        <a:cs typeface="Titillium Web"/>
                        <a:sym typeface="Titillium Web"/>
                      </a:endParaRPr>
                    </a:p>
                  </a:txBody>
                  <a:tcPr marL="91425" marR="91425" marT="91425" marB="91425" anchor="ctr">
                    <a:lnL w="9525" cap="flat" cmpd="sng">
                      <a:solidFill>
                        <a:srgbClr val="107E7D"/>
                      </a:solidFill>
                      <a:prstDash val="solid"/>
                      <a:round/>
                      <a:headEnd type="none" w="sm" len="sm"/>
                      <a:tailEnd type="none" w="sm" len="sm"/>
                    </a:lnL>
                    <a:lnR w="9525" cap="flat" cmpd="sng">
                      <a:solidFill>
                        <a:srgbClr val="107E7D"/>
                      </a:solidFill>
                      <a:prstDash val="solid"/>
                      <a:round/>
                      <a:headEnd type="none" w="sm" len="sm"/>
                      <a:tailEnd type="none" w="sm" len="sm"/>
                    </a:lnR>
                    <a:lnT w="9525" cap="flat" cmpd="sng">
                      <a:solidFill>
                        <a:srgbClr val="107E7D"/>
                      </a:solidFill>
                      <a:prstDash val="solid"/>
                      <a:round/>
                      <a:headEnd type="none" w="sm" len="sm"/>
                      <a:tailEnd type="none" w="sm" len="sm"/>
                    </a:lnT>
                    <a:lnB w="9525" cap="flat" cmpd="sng">
                      <a:solidFill>
                        <a:srgbClr val="107E7D"/>
                      </a:solidFill>
                      <a:prstDash val="solid"/>
                      <a:round/>
                      <a:headEnd type="none" w="sm" len="sm"/>
                      <a:tailEnd type="none" w="sm" len="sm"/>
                    </a:lnB>
                    <a:solidFill>
                      <a:srgbClr val="F4DB27"/>
                    </a:solidFill>
                  </a:tcPr>
                </a:tc>
                <a:tc>
                  <a:txBody>
                    <a:bodyPr/>
                    <a:lstStyle/>
                    <a:p>
                      <a:pPr marL="0" lvl="0" indent="0" algn="l" rtl="0">
                        <a:spcBef>
                          <a:spcPts val="0"/>
                        </a:spcBef>
                        <a:spcAft>
                          <a:spcPts val="0"/>
                        </a:spcAft>
                        <a:buNone/>
                      </a:pPr>
                      <a:r>
                        <a:rPr lang="en" sz="800" b="1">
                          <a:solidFill>
                            <a:schemeClr val="dk1"/>
                          </a:solidFill>
                          <a:latin typeface="Titillium Web"/>
                          <a:ea typeface="Titillium Web"/>
                          <a:cs typeface="Titillium Web"/>
                          <a:sym typeface="Titillium Web"/>
                        </a:rPr>
                        <a:t>Explanation</a:t>
                      </a:r>
                      <a:endParaRPr sz="800" b="1">
                        <a:solidFill>
                          <a:schemeClr val="dk1"/>
                        </a:solidFill>
                        <a:latin typeface="Titillium Web"/>
                        <a:ea typeface="Titillium Web"/>
                        <a:cs typeface="Titillium Web"/>
                        <a:sym typeface="Titillium Web"/>
                      </a:endParaRPr>
                    </a:p>
                  </a:txBody>
                  <a:tcPr marL="91425" marR="91425" marT="91425" marB="91425" anchor="ctr">
                    <a:lnL w="9525" cap="flat" cmpd="sng">
                      <a:solidFill>
                        <a:srgbClr val="107E7D"/>
                      </a:solidFill>
                      <a:prstDash val="solid"/>
                      <a:round/>
                      <a:headEnd type="none" w="sm" len="sm"/>
                      <a:tailEnd type="none" w="sm" len="sm"/>
                    </a:lnL>
                    <a:lnR w="9525" cap="flat" cmpd="sng">
                      <a:solidFill>
                        <a:srgbClr val="107E7D"/>
                      </a:solidFill>
                      <a:prstDash val="solid"/>
                      <a:round/>
                      <a:headEnd type="none" w="sm" len="sm"/>
                      <a:tailEnd type="none" w="sm" len="sm"/>
                    </a:lnR>
                    <a:lnT w="9525" cap="flat" cmpd="sng">
                      <a:solidFill>
                        <a:srgbClr val="107E7D"/>
                      </a:solidFill>
                      <a:prstDash val="solid"/>
                      <a:round/>
                      <a:headEnd type="none" w="sm" len="sm"/>
                      <a:tailEnd type="none" w="sm" len="sm"/>
                    </a:lnT>
                    <a:lnB w="9525" cap="flat" cmpd="sng">
                      <a:solidFill>
                        <a:srgbClr val="107E7D"/>
                      </a:solidFill>
                      <a:prstDash val="solid"/>
                      <a:round/>
                      <a:headEnd type="none" w="sm" len="sm"/>
                      <a:tailEnd type="none" w="sm" len="sm"/>
                    </a:lnB>
                    <a:solidFill>
                      <a:srgbClr val="F4DB27"/>
                    </a:solidFill>
                  </a:tcPr>
                </a:tc>
                <a:tc>
                  <a:txBody>
                    <a:bodyPr/>
                    <a:lstStyle/>
                    <a:p>
                      <a:pPr marL="0" lvl="0" indent="0" algn="l" rtl="0">
                        <a:spcBef>
                          <a:spcPts val="0"/>
                        </a:spcBef>
                        <a:spcAft>
                          <a:spcPts val="0"/>
                        </a:spcAft>
                        <a:buNone/>
                      </a:pPr>
                      <a:r>
                        <a:rPr lang="en" sz="800" b="1">
                          <a:solidFill>
                            <a:schemeClr val="dk1"/>
                          </a:solidFill>
                          <a:latin typeface="Titillium Web"/>
                          <a:ea typeface="Titillium Web"/>
                          <a:cs typeface="Titillium Web"/>
                          <a:sym typeface="Titillium Web"/>
                        </a:rPr>
                        <a:t>Example</a:t>
                      </a:r>
                      <a:endParaRPr sz="800" b="1">
                        <a:solidFill>
                          <a:schemeClr val="dk1"/>
                        </a:solidFill>
                        <a:latin typeface="Titillium Web"/>
                        <a:ea typeface="Titillium Web"/>
                        <a:cs typeface="Titillium Web"/>
                        <a:sym typeface="Titillium Web"/>
                      </a:endParaRPr>
                    </a:p>
                  </a:txBody>
                  <a:tcPr marL="91425" marR="91425" marT="91425" marB="91425" anchor="ctr">
                    <a:lnL w="9525" cap="flat" cmpd="sng">
                      <a:solidFill>
                        <a:srgbClr val="107E7D"/>
                      </a:solidFill>
                      <a:prstDash val="solid"/>
                      <a:round/>
                      <a:headEnd type="none" w="sm" len="sm"/>
                      <a:tailEnd type="none" w="sm" len="sm"/>
                    </a:lnL>
                    <a:lnR w="9525" cap="flat" cmpd="sng">
                      <a:solidFill>
                        <a:srgbClr val="107E7D"/>
                      </a:solidFill>
                      <a:prstDash val="solid"/>
                      <a:round/>
                      <a:headEnd type="none" w="sm" len="sm"/>
                      <a:tailEnd type="none" w="sm" len="sm"/>
                    </a:lnR>
                    <a:lnT w="9525" cap="flat" cmpd="sng">
                      <a:solidFill>
                        <a:srgbClr val="107E7D"/>
                      </a:solidFill>
                      <a:prstDash val="solid"/>
                      <a:round/>
                      <a:headEnd type="none" w="sm" len="sm"/>
                      <a:tailEnd type="none" w="sm" len="sm"/>
                    </a:lnT>
                    <a:lnB w="9525" cap="flat" cmpd="sng">
                      <a:solidFill>
                        <a:srgbClr val="107E7D"/>
                      </a:solidFill>
                      <a:prstDash val="solid"/>
                      <a:round/>
                      <a:headEnd type="none" w="sm" len="sm"/>
                      <a:tailEnd type="none" w="sm" len="sm"/>
                    </a:lnB>
                    <a:solidFill>
                      <a:srgbClr val="F4DB27"/>
                    </a:solidFill>
                  </a:tcPr>
                </a:tc>
                <a:tc>
                  <a:txBody>
                    <a:bodyPr/>
                    <a:lstStyle/>
                    <a:p>
                      <a:pPr marL="0" lvl="0" indent="0" algn="l" rtl="0">
                        <a:spcBef>
                          <a:spcPts val="0"/>
                        </a:spcBef>
                        <a:spcAft>
                          <a:spcPts val="0"/>
                        </a:spcAft>
                        <a:buNone/>
                      </a:pPr>
                      <a:r>
                        <a:rPr lang="en" sz="800" b="1">
                          <a:solidFill>
                            <a:schemeClr val="dk1"/>
                          </a:solidFill>
                          <a:latin typeface="Titillium Web"/>
                          <a:ea typeface="Titillium Web"/>
                          <a:cs typeface="Titillium Web"/>
                          <a:sym typeface="Titillium Web"/>
                        </a:rPr>
                        <a:t>Advantages</a:t>
                      </a:r>
                      <a:endParaRPr sz="800" b="1">
                        <a:solidFill>
                          <a:schemeClr val="dk1"/>
                        </a:solidFill>
                        <a:latin typeface="Titillium Web"/>
                        <a:ea typeface="Titillium Web"/>
                        <a:cs typeface="Titillium Web"/>
                        <a:sym typeface="Titillium Web"/>
                      </a:endParaRPr>
                    </a:p>
                  </a:txBody>
                  <a:tcPr marL="91425" marR="91425" marT="91425" marB="91425" anchor="ctr">
                    <a:lnL w="9525" cap="flat" cmpd="sng">
                      <a:solidFill>
                        <a:srgbClr val="107E7D"/>
                      </a:solidFill>
                      <a:prstDash val="solid"/>
                      <a:round/>
                      <a:headEnd type="none" w="sm" len="sm"/>
                      <a:tailEnd type="none" w="sm" len="sm"/>
                    </a:lnL>
                    <a:lnR w="9525" cap="flat" cmpd="sng">
                      <a:solidFill>
                        <a:srgbClr val="107E7D"/>
                      </a:solidFill>
                      <a:prstDash val="solid"/>
                      <a:round/>
                      <a:headEnd type="none" w="sm" len="sm"/>
                      <a:tailEnd type="none" w="sm" len="sm"/>
                    </a:lnR>
                    <a:lnT w="9525" cap="flat" cmpd="sng">
                      <a:solidFill>
                        <a:srgbClr val="107E7D"/>
                      </a:solidFill>
                      <a:prstDash val="solid"/>
                      <a:round/>
                      <a:headEnd type="none" w="sm" len="sm"/>
                      <a:tailEnd type="none" w="sm" len="sm"/>
                    </a:lnT>
                    <a:lnB w="9525" cap="flat" cmpd="sng">
                      <a:solidFill>
                        <a:srgbClr val="107E7D"/>
                      </a:solidFill>
                      <a:prstDash val="solid"/>
                      <a:round/>
                      <a:headEnd type="none" w="sm" len="sm"/>
                      <a:tailEnd type="none" w="sm" len="sm"/>
                    </a:lnB>
                    <a:solidFill>
                      <a:srgbClr val="F4DB27"/>
                    </a:solidFill>
                  </a:tcPr>
                </a:tc>
                <a:extLst>
                  <a:ext uri="{0D108BD9-81ED-4DB2-BD59-A6C34878D82A}">
                    <a16:rowId xmlns:a16="http://schemas.microsoft.com/office/drawing/2014/main" val="10000"/>
                  </a:ext>
                </a:extLst>
              </a:tr>
              <a:tr h="426700">
                <a:tc>
                  <a:txBody>
                    <a:bodyPr/>
                    <a:lstStyle/>
                    <a:p>
                      <a:pPr marL="0" lvl="0" indent="0" algn="l" rtl="0">
                        <a:spcBef>
                          <a:spcPts val="0"/>
                        </a:spcBef>
                        <a:spcAft>
                          <a:spcPts val="0"/>
                        </a:spcAft>
                        <a:buNone/>
                      </a:pPr>
                      <a:r>
                        <a:rPr lang="en" sz="800" b="1">
                          <a:solidFill>
                            <a:schemeClr val="dk1"/>
                          </a:solidFill>
                          <a:latin typeface="Titillium Web"/>
                          <a:ea typeface="Titillium Web"/>
                          <a:cs typeface="Titillium Web"/>
                          <a:sym typeface="Titillium Web"/>
                        </a:rPr>
                        <a:t>Pay-per-use </a:t>
                      </a:r>
                      <a:br>
                        <a:rPr lang="en" sz="800" b="1">
                          <a:solidFill>
                            <a:schemeClr val="dk1"/>
                          </a:solidFill>
                          <a:latin typeface="Titillium Web"/>
                          <a:ea typeface="Titillium Web"/>
                          <a:cs typeface="Titillium Web"/>
                          <a:sym typeface="Titillium Web"/>
                        </a:rPr>
                      </a:br>
                      <a:r>
                        <a:rPr lang="en" sz="800">
                          <a:solidFill>
                            <a:schemeClr val="dk1"/>
                          </a:solidFill>
                          <a:latin typeface="Titillium Web"/>
                          <a:ea typeface="Titillium Web"/>
                          <a:cs typeface="Titillium Web"/>
                          <a:sym typeface="Titillium Web"/>
                        </a:rPr>
                        <a:t>(B2C)</a:t>
                      </a:r>
                      <a:endParaRPr sz="800">
                        <a:solidFill>
                          <a:schemeClr val="dk1"/>
                        </a:solidFill>
                        <a:latin typeface="Titillium Web"/>
                        <a:ea typeface="Titillium Web"/>
                        <a:cs typeface="Titillium Web"/>
                        <a:sym typeface="Titillium Web"/>
                      </a:endParaRPr>
                    </a:p>
                  </a:txBody>
                  <a:tcPr marL="91425" marR="91425" marT="91425" marB="91425" anchor="ctr">
                    <a:lnL w="9525" cap="flat" cmpd="sng">
                      <a:solidFill>
                        <a:srgbClr val="107E7D"/>
                      </a:solidFill>
                      <a:prstDash val="solid"/>
                      <a:round/>
                      <a:headEnd type="none" w="sm" len="sm"/>
                      <a:tailEnd type="none" w="sm" len="sm"/>
                    </a:lnL>
                    <a:lnR w="9525" cap="flat" cmpd="sng">
                      <a:solidFill>
                        <a:srgbClr val="107E7D"/>
                      </a:solidFill>
                      <a:prstDash val="solid"/>
                      <a:round/>
                      <a:headEnd type="none" w="sm" len="sm"/>
                      <a:tailEnd type="none" w="sm" len="sm"/>
                    </a:lnR>
                    <a:lnT w="9525" cap="flat" cmpd="sng">
                      <a:solidFill>
                        <a:srgbClr val="107E7D"/>
                      </a:solidFill>
                      <a:prstDash val="solid"/>
                      <a:round/>
                      <a:headEnd type="none" w="sm" len="sm"/>
                      <a:tailEnd type="none" w="sm" len="sm"/>
                    </a:lnT>
                    <a:lnB w="9525" cap="flat" cmpd="sng">
                      <a:solidFill>
                        <a:srgbClr val="107E7D"/>
                      </a:solidFill>
                      <a:prstDash val="solid"/>
                      <a:round/>
                      <a:headEnd type="none" w="sm" len="sm"/>
                      <a:tailEnd type="none" w="sm" len="sm"/>
                    </a:lnB>
                    <a:solidFill>
                      <a:srgbClr val="F4DB27"/>
                    </a:solidFill>
                  </a:tcPr>
                </a:tc>
                <a:tc>
                  <a:txBody>
                    <a:bodyPr/>
                    <a:lstStyle/>
                    <a:p>
                      <a:pPr marL="0" lvl="0" indent="0" algn="l" rtl="0">
                        <a:spcBef>
                          <a:spcPts val="0"/>
                        </a:spcBef>
                        <a:spcAft>
                          <a:spcPts val="0"/>
                        </a:spcAft>
                        <a:buClr>
                          <a:schemeClr val="dk1"/>
                        </a:buClr>
                        <a:buSzPts val="1100"/>
                        <a:buFont typeface="Arial"/>
                        <a:buNone/>
                      </a:pPr>
                      <a:r>
                        <a:rPr lang="en" sz="800" b="1">
                          <a:solidFill>
                            <a:schemeClr val="dk1"/>
                          </a:solidFill>
                          <a:latin typeface="Titillium Web"/>
                          <a:ea typeface="Titillium Web"/>
                          <a:cs typeface="Titillium Web"/>
                          <a:sym typeface="Titillium Web"/>
                        </a:rPr>
                        <a:t>Customers pay on the basis of what they effectively use.</a:t>
                      </a:r>
                      <a:endParaRPr sz="800" b="1">
                        <a:solidFill>
                          <a:schemeClr val="dk1"/>
                        </a:solidFill>
                        <a:latin typeface="Titillium Web"/>
                        <a:ea typeface="Titillium Web"/>
                        <a:cs typeface="Titillium Web"/>
                        <a:sym typeface="Titillium Web"/>
                      </a:endParaRPr>
                    </a:p>
                  </a:txBody>
                  <a:tcPr marL="91425" marR="91425" marT="91425" marB="91425" anchor="ctr">
                    <a:lnL w="9525" cap="flat" cmpd="sng">
                      <a:solidFill>
                        <a:srgbClr val="107E7D"/>
                      </a:solidFill>
                      <a:prstDash val="solid"/>
                      <a:round/>
                      <a:headEnd type="none" w="sm" len="sm"/>
                      <a:tailEnd type="none" w="sm" len="sm"/>
                    </a:lnL>
                    <a:lnR w="9525" cap="flat" cmpd="sng">
                      <a:solidFill>
                        <a:srgbClr val="107E7D"/>
                      </a:solidFill>
                      <a:prstDash val="solid"/>
                      <a:round/>
                      <a:headEnd type="none" w="sm" len="sm"/>
                      <a:tailEnd type="none" w="sm" len="sm"/>
                    </a:lnR>
                    <a:lnT w="9525" cap="flat" cmpd="sng">
                      <a:solidFill>
                        <a:srgbClr val="107E7D"/>
                      </a:solidFill>
                      <a:prstDash val="solid"/>
                      <a:round/>
                      <a:headEnd type="none" w="sm" len="sm"/>
                      <a:tailEnd type="none" w="sm" len="sm"/>
                    </a:lnT>
                    <a:lnB w="9525" cap="flat" cmpd="sng">
                      <a:solidFill>
                        <a:srgbClr val="107E7D"/>
                      </a:solidFill>
                      <a:prstDash val="solid"/>
                      <a:round/>
                      <a:headEnd type="none" w="sm" len="sm"/>
                      <a:tailEnd type="none" w="sm" len="sm"/>
                    </a:lnB>
                  </a:tcPr>
                </a:tc>
                <a:tc>
                  <a:txBody>
                    <a:bodyPr/>
                    <a:lstStyle/>
                    <a:p>
                      <a:pPr marL="0" lvl="0" indent="0" algn="l" rtl="0">
                        <a:spcBef>
                          <a:spcPts val="0"/>
                        </a:spcBef>
                        <a:spcAft>
                          <a:spcPts val="0"/>
                        </a:spcAft>
                        <a:buNone/>
                      </a:pPr>
                      <a:r>
                        <a:rPr lang="en" sz="800">
                          <a:solidFill>
                            <a:schemeClr val="dk1"/>
                          </a:solidFill>
                          <a:latin typeface="Titillium Web"/>
                          <a:ea typeface="Titillium Web"/>
                          <a:cs typeface="Titillium Web"/>
                          <a:sym typeface="Titillium Web"/>
                        </a:rPr>
                        <a:t>Farmer advisory SMS. </a:t>
                      </a:r>
                      <a:br>
                        <a:rPr lang="en" sz="800">
                          <a:solidFill>
                            <a:schemeClr val="dk1"/>
                          </a:solidFill>
                          <a:latin typeface="Titillium Web"/>
                          <a:ea typeface="Titillium Web"/>
                          <a:cs typeface="Titillium Web"/>
                          <a:sym typeface="Titillium Web"/>
                        </a:rPr>
                      </a:br>
                      <a:r>
                        <a:rPr lang="en" sz="800">
                          <a:solidFill>
                            <a:schemeClr val="dk1"/>
                          </a:solidFill>
                          <a:latin typeface="Titillium Web"/>
                          <a:ea typeface="Titillium Web"/>
                          <a:cs typeface="Titillium Web"/>
                          <a:sym typeface="Titillium Web"/>
                        </a:rPr>
                        <a:t>Mobile money transactions.</a:t>
                      </a:r>
                      <a:endParaRPr sz="800">
                        <a:solidFill>
                          <a:schemeClr val="dk1"/>
                        </a:solidFill>
                        <a:latin typeface="Titillium Web"/>
                        <a:ea typeface="Titillium Web"/>
                        <a:cs typeface="Titillium Web"/>
                        <a:sym typeface="Titillium Web"/>
                      </a:endParaRPr>
                    </a:p>
                  </a:txBody>
                  <a:tcPr marL="91425" marR="91425" marT="91425" marB="91425" anchor="ctr">
                    <a:lnL w="9525" cap="flat" cmpd="sng">
                      <a:solidFill>
                        <a:srgbClr val="107E7D"/>
                      </a:solidFill>
                      <a:prstDash val="solid"/>
                      <a:round/>
                      <a:headEnd type="none" w="sm" len="sm"/>
                      <a:tailEnd type="none" w="sm" len="sm"/>
                    </a:lnL>
                    <a:lnR w="9525" cap="flat" cmpd="sng">
                      <a:solidFill>
                        <a:srgbClr val="107E7D"/>
                      </a:solidFill>
                      <a:prstDash val="solid"/>
                      <a:round/>
                      <a:headEnd type="none" w="sm" len="sm"/>
                      <a:tailEnd type="none" w="sm" len="sm"/>
                    </a:lnR>
                    <a:lnT w="9525" cap="flat" cmpd="sng">
                      <a:solidFill>
                        <a:srgbClr val="107E7D"/>
                      </a:solidFill>
                      <a:prstDash val="solid"/>
                      <a:round/>
                      <a:headEnd type="none" w="sm" len="sm"/>
                      <a:tailEnd type="none" w="sm" len="sm"/>
                    </a:lnT>
                    <a:lnB w="9525" cap="flat" cmpd="sng">
                      <a:solidFill>
                        <a:srgbClr val="107E7D"/>
                      </a:solidFill>
                      <a:prstDash val="solid"/>
                      <a:round/>
                      <a:headEnd type="none" w="sm" len="sm"/>
                      <a:tailEnd type="none" w="sm" len="sm"/>
                    </a:lnB>
                  </a:tcPr>
                </a:tc>
                <a:tc>
                  <a:txBody>
                    <a:bodyPr/>
                    <a:lstStyle/>
                    <a:p>
                      <a:pPr marL="0" lvl="0" indent="0" algn="l" rtl="0">
                        <a:spcBef>
                          <a:spcPts val="0"/>
                        </a:spcBef>
                        <a:spcAft>
                          <a:spcPts val="0"/>
                        </a:spcAft>
                        <a:buNone/>
                      </a:pPr>
                      <a:r>
                        <a:rPr lang="en" sz="800">
                          <a:solidFill>
                            <a:schemeClr val="dk1"/>
                          </a:solidFill>
                          <a:latin typeface="Titillium Web"/>
                          <a:ea typeface="Titillium Web"/>
                          <a:cs typeface="Titillium Web"/>
                          <a:sym typeface="Titillium Web"/>
                        </a:rPr>
                        <a:t>Lowers the perceived entry barrier for customer to try out new solutions for as much/long as they want. </a:t>
                      </a:r>
                      <a:endParaRPr sz="800">
                        <a:solidFill>
                          <a:schemeClr val="dk1"/>
                        </a:solidFill>
                        <a:latin typeface="Titillium Web"/>
                        <a:ea typeface="Titillium Web"/>
                        <a:cs typeface="Titillium Web"/>
                        <a:sym typeface="Titillium Web"/>
                      </a:endParaRPr>
                    </a:p>
                  </a:txBody>
                  <a:tcPr marL="91425" marR="91425" marT="91425" marB="91425" anchor="ctr">
                    <a:lnL w="9525" cap="flat" cmpd="sng">
                      <a:solidFill>
                        <a:srgbClr val="107E7D"/>
                      </a:solidFill>
                      <a:prstDash val="solid"/>
                      <a:round/>
                      <a:headEnd type="none" w="sm" len="sm"/>
                      <a:tailEnd type="none" w="sm" len="sm"/>
                    </a:lnL>
                    <a:lnR w="9525" cap="flat" cmpd="sng">
                      <a:solidFill>
                        <a:srgbClr val="107E7D"/>
                      </a:solidFill>
                      <a:prstDash val="solid"/>
                      <a:round/>
                      <a:headEnd type="none" w="sm" len="sm"/>
                      <a:tailEnd type="none" w="sm" len="sm"/>
                    </a:lnR>
                    <a:lnT w="9525" cap="flat" cmpd="sng">
                      <a:solidFill>
                        <a:srgbClr val="107E7D"/>
                      </a:solidFill>
                      <a:prstDash val="solid"/>
                      <a:round/>
                      <a:headEnd type="none" w="sm" len="sm"/>
                      <a:tailEnd type="none" w="sm" len="sm"/>
                    </a:lnT>
                    <a:lnB w="9525" cap="flat" cmpd="sng">
                      <a:solidFill>
                        <a:srgbClr val="107E7D"/>
                      </a:solidFill>
                      <a:prstDash val="solid"/>
                      <a:round/>
                      <a:headEnd type="none" w="sm" len="sm"/>
                      <a:tailEnd type="none" w="sm" len="sm"/>
                    </a:lnB>
                  </a:tcPr>
                </a:tc>
                <a:extLst>
                  <a:ext uri="{0D108BD9-81ED-4DB2-BD59-A6C34878D82A}">
                    <a16:rowId xmlns:a16="http://schemas.microsoft.com/office/drawing/2014/main" val="10001"/>
                  </a:ext>
                </a:extLst>
              </a:tr>
              <a:tr h="670525">
                <a:tc>
                  <a:txBody>
                    <a:bodyPr/>
                    <a:lstStyle/>
                    <a:p>
                      <a:pPr marL="0" lvl="0" indent="0" algn="l" rtl="0">
                        <a:spcBef>
                          <a:spcPts val="0"/>
                        </a:spcBef>
                        <a:spcAft>
                          <a:spcPts val="0"/>
                        </a:spcAft>
                        <a:buClr>
                          <a:schemeClr val="dk1"/>
                        </a:buClr>
                        <a:buSzPts val="1100"/>
                        <a:buFont typeface="Arial"/>
                        <a:buNone/>
                      </a:pPr>
                      <a:r>
                        <a:rPr lang="en" sz="800" b="1">
                          <a:solidFill>
                            <a:schemeClr val="dk1"/>
                          </a:solidFill>
                          <a:latin typeface="Titillium Web"/>
                          <a:ea typeface="Titillium Web"/>
                          <a:cs typeface="Titillium Web"/>
                          <a:sym typeface="Titillium Web"/>
                        </a:rPr>
                        <a:t>Subscriptions </a:t>
                      </a:r>
                      <a:br>
                        <a:rPr lang="en" sz="800" b="1">
                          <a:solidFill>
                            <a:schemeClr val="dk1"/>
                          </a:solidFill>
                          <a:latin typeface="Titillium Web"/>
                          <a:ea typeface="Titillium Web"/>
                          <a:cs typeface="Titillium Web"/>
                          <a:sym typeface="Titillium Web"/>
                        </a:rPr>
                      </a:br>
                      <a:r>
                        <a:rPr lang="en" sz="800">
                          <a:solidFill>
                            <a:schemeClr val="dk1"/>
                          </a:solidFill>
                          <a:latin typeface="Titillium Web"/>
                          <a:ea typeface="Titillium Web"/>
                          <a:cs typeface="Titillium Web"/>
                          <a:sym typeface="Titillium Web"/>
                        </a:rPr>
                        <a:t>(B2C, B2B)</a:t>
                      </a:r>
                      <a:endParaRPr sz="800">
                        <a:solidFill>
                          <a:schemeClr val="dk1"/>
                        </a:solidFill>
                        <a:latin typeface="Titillium Web"/>
                        <a:ea typeface="Titillium Web"/>
                        <a:cs typeface="Titillium Web"/>
                        <a:sym typeface="Titillium Web"/>
                      </a:endParaRPr>
                    </a:p>
                  </a:txBody>
                  <a:tcPr marL="91425" marR="91425" marT="91425" marB="91425" anchor="ctr">
                    <a:lnL w="9525" cap="flat" cmpd="sng">
                      <a:solidFill>
                        <a:srgbClr val="107E7D"/>
                      </a:solidFill>
                      <a:prstDash val="solid"/>
                      <a:round/>
                      <a:headEnd type="none" w="sm" len="sm"/>
                      <a:tailEnd type="none" w="sm" len="sm"/>
                    </a:lnL>
                    <a:lnR w="9525" cap="flat" cmpd="sng">
                      <a:solidFill>
                        <a:srgbClr val="107E7D"/>
                      </a:solidFill>
                      <a:prstDash val="solid"/>
                      <a:round/>
                      <a:headEnd type="none" w="sm" len="sm"/>
                      <a:tailEnd type="none" w="sm" len="sm"/>
                    </a:lnR>
                    <a:lnT w="9525" cap="flat" cmpd="sng">
                      <a:solidFill>
                        <a:srgbClr val="107E7D"/>
                      </a:solidFill>
                      <a:prstDash val="solid"/>
                      <a:round/>
                      <a:headEnd type="none" w="sm" len="sm"/>
                      <a:tailEnd type="none" w="sm" len="sm"/>
                    </a:lnT>
                    <a:lnB w="9525" cap="flat" cmpd="sng">
                      <a:solidFill>
                        <a:srgbClr val="107E7D"/>
                      </a:solidFill>
                      <a:prstDash val="solid"/>
                      <a:round/>
                      <a:headEnd type="none" w="sm" len="sm"/>
                      <a:tailEnd type="none" w="sm" len="sm"/>
                    </a:lnB>
                    <a:solidFill>
                      <a:srgbClr val="F4DB27"/>
                    </a:solidFill>
                  </a:tcPr>
                </a:tc>
                <a:tc>
                  <a:txBody>
                    <a:bodyPr/>
                    <a:lstStyle/>
                    <a:p>
                      <a:pPr marL="0" lvl="0" indent="0" algn="l" rtl="0">
                        <a:spcBef>
                          <a:spcPts val="0"/>
                        </a:spcBef>
                        <a:spcAft>
                          <a:spcPts val="0"/>
                        </a:spcAft>
                        <a:buClr>
                          <a:schemeClr val="dk1"/>
                        </a:buClr>
                        <a:buSzPts val="1100"/>
                        <a:buFont typeface="Arial"/>
                        <a:buNone/>
                      </a:pPr>
                      <a:r>
                        <a:rPr lang="en" sz="800" b="1">
                          <a:solidFill>
                            <a:schemeClr val="dk1"/>
                          </a:solidFill>
                          <a:latin typeface="Titillium Web"/>
                          <a:ea typeface="Titillium Web"/>
                          <a:cs typeface="Titillium Web"/>
                          <a:sym typeface="Titillium Web"/>
                        </a:rPr>
                        <a:t>Customers pay a regular fee, usually on a monthly or annual basis, to gain access to a product or service. </a:t>
                      </a:r>
                      <a:endParaRPr sz="800" b="1">
                        <a:solidFill>
                          <a:schemeClr val="dk1"/>
                        </a:solidFill>
                        <a:latin typeface="Titillium Web"/>
                        <a:ea typeface="Titillium Web"/>
                        <a:cs typeface="Titillium Web"/>
                        <a:sym typeface="Titillium Web"/>
                      </a:endParaRPr>
                    </a:p>
                  </a:txBody>
                  <a:tcPr marL="91425" marR="91425" marT="91425" marB="91425" anchor="ctr">
                    <a:lnL w="9525" cap="flat" cmpd="sng">
                      <a:solidFill>
                        <a:srgbClr val="107E7D"/>
                      </a:solidFill>
                      <a:prstDash val="solid"/>
                      <a:round/>
                      <a:headEnd type="none" w="sm" len="sm"/>
                      <a:tailEnd type="none" w="sm" len="sm"/>
                    </a:lnL>
                    <a:lnR w="9525" cap="flat" cmpd="sng">
                      <a:solidFill>
                        <a:srgbClr val="107E7D"/>
                      </a:solidFill>
                      <a:prstDash val="solid"/>
                      <a:round/>
                      <a:headEnd type="none" w="sm" len="sm"/>
                      <a:tailEnd type="none" w="sm" len="sm"/>
                    </a:lnR>
                    <a:lnT w="9525" cap="flat" cmpd="sng">
                      <a:solidFill>
                        <a:srgbClr val="107E7D"/>
                      </a:solidFill>
                      <a:prstDash val="solid"/>
                      <a:round/>
                      <a:headEnd type="none" w="sm" len="sm"/>
                      <a:tailEnd type="none" w="sm" len="sm"/>
                    </a:lnT>
                    <a:lnB w="9525" cap="flat" cmpd="sng">
                      <a:solidFill>
                        <a:srgbClr val="107E7D"/>
                      </a:solidFill>
                      <a:prstDash val="solid"/>
                      <a:round/>
                      <a:headEnd type="none" w="sm" len="sm"/>
                      <a:tailEnd type="none" w="sm" len="sm"/>
                    </a:lnB>
                  </a:tcPr>
                </a:tc>
                <a:tc>
                  <a:txBody>
                    <a:bodyPr/>
                    <a:lstStyle/>
                    <a:p>
                      <a:pPr marL="0" lvl="0" indent="0" algn="l" rtl="0">
                        <a:spcBef>
                          <a:spcPts val="0"/>
                        </a:spcBef>
                        <a:spcAft>
                          <a:spcPts val="0"/>
                        </a:spcAft>
                        <a:buNone/>
                      </a:pPr>
                      <a:r>
                        <a:rPr lang="en" sz="800">
                          <a:solidFill>
                            <a:schemeClr val="dk1"/>
                          </a:solidFill>
                          <a:latin typeface="Titillium Web"/>
                          <a:ea typeface="Titillium Web"/>
                          <a:cs typeface="Titillium Web"/>
                          <a:sym typeface="Titillium Web"/>
                        </a:rPr>
                        <a:t>SaaS providers for eg. ERP software.</a:t>
                      </a:r>
                      <a:endParaRPr sz="800">
                        <a:solidFill>
                          <a:schemeClr val="dk1"/>
                        </a:solidFill>
                        <a:latin typeface="Titillium Web"/>
                        <a:ea typeface="Titillium Web"/>
                        <a:cs typeface="Titillium Web"/>
                        <a:sym typeface="Titillium Web"/>
                      </a:endParaRPr>
                    </a:p>
                    <a:p>
                      <a:pPr marL="0" lvl="0" indent="0" algn="l" rtl="0">
                        <a:spcBef>
                          <a:spcPts val="0"/>
                        </a:spcBef>
                        <a:spcAft>
                          <a:spcPts val="0"/>
                        </a:spcAft>
                        <a:buNone/>
                      </a:pPr>
                      <a:r>
                        <a:rPr lang="en" sz="800">
                          <a:solidFill>
                            <a:schemeClr val="dk1"/>
                          </a:solidFill>
                          <a:latin typeface="Titillium Web"/>
                          <a:ea typeface="Titillium Web"/>
                          <a:cs typeface="Titillium Web"/>
                          <a:sym typeface="Titillium Web"/>
                        </a:rPr>
                        <a:t>Weather forecast subscriptions.</a:t>
                      </a:r>
                      <a:endParaRPr sz="800">
                        <a:solidFill>
                          <a:schemeClr val="dk1"/>
                        </a:solidFill>
                        <a:latin typeface="Titillium Web"/>
                        <a:ea typeface="Titillium Web"/>
                        <a:cs typeface="Titillium Web"/>
                        <a:sym typeface="Titillium Web"/>
                      </a:endParaRPr>
                    </a:p>
                  </a:txBody>
                  <a:tcPr marL="91425" marR="91425" marT="91425" marB="91425" anchor="ctr">
                    <a:lnL w="9525" cap="flat" cmpd="sng">
                      <a:solidFill>
                        <a:srgbClr val="107E7D"/>
                      </a:solidFill>
                      <a:prstDash val="solid"/>
                      <a:round/>
                      <a:headEnd type="none" w="sm" len="sm"/>
                      <a:tailEnd type="none" w="sm" len="sm"/>
                    </a:lnL>
                    <a:lnR w="9525" cap="flat" cmpd="sng">
                      <a:solidFill>
                        <a:srgbClr val="107E7D"/>
                      </a:solidFill>
                      <a:prstDash val="solid"/>
                      <a:round/>
                      <a:headEnd type="none" w="sm" len="sm"/>
                      <a:tailEnd type="none" w="sm" len="sm"/>
                    </a:lnR>
                    <a:lnT w="9525" cap="flat" cmpd="sng">
                      <a:solidFill>
                        <a:srgbClr val="107E7D"/>
                      </a:solidFill>
                      <a:prstDash val="solid"/>
                      <a:round/>
                      <a:headEnd type="none" w="sm" len="sm"/>
                      <a:tailEnd type="none" w="sm" len="sm"/>
                    </a:lnT>
                    <a:lnB w="9525" cap="flat" cmpd="sng">
                      <a:solidFill>
                        <a:srgbClr val="107E7D"/>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800">
                          <a:solidFill>
                            <a:schemeClr val="dk1"/>
                          </a:solidFill>
                          <a:latin typeface="Titillium Web"/>
                          <a:ea typeface="Titillium Web"/>
                          <a:cs typeface="Titillium Web"/>
                          <a:sym typeface="Titillium Web"/>
                        </a:rPr>
                        <a:t>While customers benefit from lower usage costs (in the long run) and guaranteed service availability, the company generates a predictable and steady income stream.</a:t>
                      </a:r>
                      <a:endParaRPr sz="800">
                        <a:solidFill>
                          <a:schemeClr val="dk1"/>
                        </a:solidFill>
                        <a:latin typeface="Titillium Web"/>
                        <a:ea typeface="Titillium Web"/>
                        <a:cs typeface="Titillium Web"/>
                        <a:sym typeface="Titillium Web"/>
                      </a:endParaRPr>
                    </a:p>
                  </a:txBody>
                  <a:tcPr marL="91425" marR="91425" marT="91425" marB="91425" anchor="ctr">
                    <a:lnL w="9525" cap="flat" cmpd="sng">
                      <a:solidFill>
                        <a:srgbClr val="107E7D"/>
                      </a:solidFill>
                      <a:prstDash val="solid"/>
                      <a:round/>
                      <a:headEnd type="none" w="sm" len="sm"/>
                      <a:tailEnd type="none" w="sm" len="sm"/>
                    </a:lnL>
                    <a:lnR w="9525" cap="flat" cmpd="sng">
                      <a:solidFill>
                        <a:srgbClr val="107E7D"/>
                      </a:solidFill>
                      <a:prstDash val="solid"/>
                      <a:round/>
                      <a:headEnd type="none" w="sm" len="sm"/>
                      <a:tailEnd type="none" w="sm" len="sm"/>
                    </a:lnR>
                    <a:lnT w="9525" cap="flat" cmpd="sng">
                      <a:solidFill>
                        <a:srgbClr val="107E7D"/>
                      </a:solidFill>
                      <a:prstDash val="solid"/>
                      <a:round/>
                      <a:headEnd type="none" w="sm" len="sm"/>
                      <a:tailEnd type="none" w="sm" len="sm"/>
                    </a:lnT>
                    <a:lnB w="9525" cap="flat" cmpd="sng">
                      <a:solidFill>
                        <a:srgbClr val="107E7D"/>
                      </a:solidFill>
                      <a:prstDash val="solid"/>
                      <a:round/>
                      <a:headEnd type="none" w="sm" len="sm"/>
                      <a:tailEnd type="none" w="sm" len="sm"/>
                    </a:lnB>
                  </a:tcPr>
                </a:tc>
                <a:extLst>
                  <a:ext uri="{0D108BD9-81ED-4DB2-BD59-A6C34878D82A}">
                    <a16:rowId xmlns:a16="http://schemas.microsoft.com/office/drawing/2014/main" val="10002"/>
                  </a:ext>
                </a:extLst>
              </a:tr>
              <a:tr h="670525">
                <a:tc>
                  <a:txBody>
                    <a:bodyPr/>
                    <a:lstStyle/>
                    <a:p>
                      <a:pPr marL="0" lvl="0" indent="0" algn="l" rtl="0">
                        <a:spcBef>
                          <a:spcPts val="0"/>
                        </a:spcBef>
                        <a:spcAft>
                          <a:spcPts val="0"/>
                        </a:spcAft>
                        <a:buClr>
                          <a:schemeClr val="dk1"/>
                        </a:buClr>
                        <a:buSzPts val="1100"/>
                        <a:buFont typeface="Arial"/>
                        <a:buNone/>
                      </a:pPr>
                      <a:r>
                        <a:rPr lang="en" sz="800" b="1">
                          <a:solidFill>
                            <a:schemeClr val="dk1"/>
                          </a:solidFill>
                          <a:latin typeface="Titillium Web"/>
                          <a:ea typeface="Titillium Web"/>
                          <a:cs typeface="Titillium Web"/>
                          <a:sym typeface="Titillium Web"/>
                        </a:rPr>
                        <a:t>Freemium model </a:t>
                      </a:r>
                      <a:r>
                        <a:rPr lang="en" sz="800">
                          <a:solidFill>
                            <a:schemeClr val="dk1"/>
                          </a:solidFill>
                          <a:latin typeface="Titillium Web"/>
                          <a:ea typeface="Titillium Web"/>
                          <a:cs typeface="Titillium Web"/>
                          <a:sym typeface="Titillium Web"/>
                        </a:rPr>
                        <a:t>(B2C)</a:t>
                      </a:r>
                      <a:endParaRPr sz="800">
                        <a:solidFill>
                          <a:schemeClr val="dk1"/>
                        </a:solidFill>
                        <a:latin typeface="Titillium Web"/>
                        <a:ea typeface="Titillium Web"/>
                        <a:cs typeface="Titillium Web"/>
                        <a:sym typeface="Titillium Web"/>
                      </a:endParaRPr>
                    </a:p>
                  </a:txBody>
                  <a:tcPr marL="91425" marR="91425" marT="91425" marB="91425" anchor="ctr">
                    <a:lnL w="9525" cap="flat" cmpd="sng">
                      <a:solidFill>
                        <a:srgbClr val="107E7D"/>
                      </a:solidFill>
                      <a:prstDash val="solid"/>
                      <a:round/>
                      <a:headEnd type="none" w="sm" len="sm"/>
                      <a:tailEnd type="none" w="sm" len="sm"/>
                    </a:lnL>
                    <a:lnR w="9525" cap="flat" cmpd="sng">
                      <a:solidFill>
                        <a:srgbClr val="107E7D"/>
                      </a:solidFill>
                      <a:prstDash val="solid"/>
                      <a:round/>
                      <a:headEnd type="none" w="sm" len="sm"/>
                      <a:tailEnd type="none" w="sm" len="sm"/>
                    </a:lnR>
                    <a:lnT w="9525" cap="flat" cmpd="sng">
                      <a:solidFill>
                        <a:srgbClr val="107E7D"/>
                      </a:solidFill>
                      <a:prstDash val="solid"/>
                      <a:round/>
                      <a:headEnd type="none" w="sm" len="sm"/>
                      <a:tailEnd type="none" w="sm" len="sm"/>
                    </a:lnT>
                    <a:lnB w="9525" cap="flat" cmpd="sng">
                      <a:solidFill>
                        <a:srgbClr val="107E7D"/>
                      </a:solidFill>
                      <a:prstDash val="solid"/>
                      <a:round/>
                      <a:headEnd type="none" w="sm" len="sm"/>
                      <a:tailEnd type="none" w="sm" len="sm"/>
                    </a:lnB>
                    <a:solidFill>
                      <a:srgbClr val="F4DB27"/>
                    </a:solidFill>
                  </a:tcPr>
                </a:tc>
                <a:tc>
                  <a:txBody>
                    <a:bodyPr/>
                    <a:lstStyle/>
                    <a:p>
                      <a:pPr marL="0" lvl="0" indent="0" algn="l" rtl="0">
                        <a:spcBef>
                          <a:spcPts val="0"/>
                        </a:spcBef>
                        <a:spcAft>
                          <a:spcPts val="0"/>
                        </a:spcAft>
                        <a:buClr>
                          <a:schemeClr val="dk1"/>
                        </a:buClr>
                        <a:buSzPts val="1100"/>
                        <a:buFont typeface="Arial"/>
                        <a:buNone/>
                      </a:pPr>
                      <a:r>
                        <a:rPr lang="en" sz="800" b="1">
                          <a:solidFill>
                            <a:schemeClr val="dk1"/>
                          </a:solidFill>
                          <a:latin typeface="Titillium Web"/>
                          <a:ea typeface="Titillium Web"/>
                          <a:cs typeface="Titillium Web"/>
                          <a:sym typeface="Titillium Web"/>
                        </a:rPr>
                        <a:t>Customers enjoy a basic version of of the offering for free. Once persuaded by the benefits, customers to pay for the premium version.</a:t>
                      </a:r>
                      <a:endParaRPr sz="800" b="1">
                        <a:solidFill>
                          <a:schemeClr val="dk1"/>
                        </a:solidFill>
                        <a:latin typeface="Titillium Web"/>
                        <a:ea typeface="Titillium Web"/>
                        <a:cs typeface="Titillium Web"/>
                        <a:sym typeface="Titillium Web"/>
                      </a:endParaRPr>
                    </a:p>
                  </a:txBody>
                  <a:tcPr marL="91425" marR="91425" marT="91425" marB="91425" anchor="ctr">
                    <a:lnL w="9525" cap="flat" cmpd="sng">
                      <a:solidFill>
                        <a:srgbClr val="107E7D"/>
                      </a:solidFill>
                      <a:prstDash val="solid"/>
                      <a:round/>
                      <a:headEnd type="none" w="sm" len="sm"/>
                      <a:tailEnd type="none" w="sm" len="sm"/>
                    </a:lnL>
                    <a:lnR w="9525" cap="flat" cmpd="sng">
                      <a:solidFill>
                        <a:srgbClr val="107E7D"/>
                      </a:solidFill>
                      <a:prstDash val="solid"/>
                      <a:round/>
                      <a:headEnd type="none" w="sm" len="sm"/>
                      <a:tailEnd type="none" w="sm" len="sm"/>
                    </a:lnR>
                    <a:lnT w="9525" cap="flat" cmpd="sng">
                      <a:solidFill>
                        <a:srgbClr val="107E7D"/>
                      </a:solidFill>
                      <a:prstDash val="solid"/>
                      <a:round/>
                      <a:headEnd type="none" w="sm" len="sm"/>
                      <a:tailEnd type="none" w="sm" len="sm"/>
                    </a:lnT>
                    <a:lnB w="9525" cap="flat" cmpd="sng">
                      <a:solidFill>
                        <a:srgbClr val="107E7D"/>
                      </a:solidFill>
                      <a:prstDash val="solid"/>
                      <a:round/>
                      <a:headEnd type="none" w="sm" len="sm"/>
                      <a:tailEnd type="none" w="sm" len="sm"/>
                    </a:lnB>
                  </a:tcPr>
                </a:tc>
                <a:tc>
                  <a:txBody>
                    <a:bodyPr/>
                    <a:lstStyle/>
                    <a:p>
                      <a:pPr marL="0" lvl="0" indent="0" algn="l" rtl="0">
                        <a:spcBef>
                          <a:spcPts val="0"/>
                        </a:spcBef>
                        <a:spcAft>
                          <a:spcPts val="0"/>
                        </a:spcAft>
                        <a:buNone/>
                      </a:pPr>
                      <a:r>
                        <a:rPr lang="en" sz="800">
                          <a:solidFill>
                            <a:schemeClr val="dk1"/>
                          </a:solidFill>
                          <a:latin typeface="Titillium Web"/>
                          <a:ea typeface="Titillium Web"/>
                          <a:cs typeface="Titillium Web"/>
                          <a:sym typeface="Titillium Web"/>
                        </a:rPr>
                        <a:t>Social media like Linkedin.</a:t>
                      </a:r>
                      <a:endParaRPr sz="800">
                        <a:solidFill>
                          <a:schemeClr val="dk1"/>
                        </a:solidFill>
                        <a:latin typeface="Titillium Web"/>
                        <a:ea typeface="Titillium Web"/>
                        <a:cs typeface="Titillium Web"/>
                        <a:sym typeface="Titillium Web"/>
                      </a:endParaRPr>
                    </a:p>
                  </a:txBody>
                  <a:tcPr marL="91425" marR="91425" marT="91425" marB="91425" anchor="ctr">
                    <a:lnL w="9525" cap="flat" cmpd="sng">
                      <a:solidFill>
                        <a:srgbClr val="107E7D"/>
                      </a:solidFill>
                      <a:prstDash val="solid"/>
                      <a:round/>
                      <a:headEnd type="none" w="sm" len="sm"/>
                      <a:tailEnd type="none" w="sm" len="sm"/>
                    </a:lnL>
                    <a:lnR w="9525" cap="flat" cmpd="sng">
                      <a:solidFill>
                        <a:srgbClr val="107E7D"/>
                      </a:solidFill>
                      <a:prstDash val="solid"/>
                      <a:round/>
                      <a:headEnd type="none" w="sm" len="sm"/>
                      <a:tailEnd type="none" w="sm" len="sm"/>
                    </a:lnR>
                    <a:lnT w="9525" cap="flat" cmpd="sng">
                      <a:solidFill>
                        <a:srgbClr val="107E7D"/>
                      </a:solidFill>
                      <a:prstDash val="solid"/>
                      <a:round/>
                      <a:headEnd type="none" w="sm" len="sm"/>
                      <a:tailEnd type="none" w="sm" len="sm"/>
                    </a:lnT>
                    <a:lnB w="9525" cap="flat" cmpd="sng">
                      <a:solidFill>
                        <a:srgbClr val="107E7D"/>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800">
                          <a:solidFill>
                            <a:schemeClr val="dk1"/>
                          </a:solidFill>
                          <a:latin typeface="Titillium Web"/>
                          <a:ea typeface="Titillium Web"/>
                          <a:cs typeface="Titillium Web"/>
                          <a:sym typeface="Titillium Web"/>
                        </a:rPr>
                        <a:t>A free offering attracts large volume of customers that want to “try-before-they-buy”.  Although a smaller subset, premium customers can generate sufficient revenue.</a:t>
                      </a:r>
                      <a:endParaRPr sz="800">
                        <a:solidFill>
                          <a:schemeClr val="dk1"/>
                        </a:solidFill>
                        <a:latin typeface="Titillium Web"/>
                        <a:ea typeface="Titillium Web"/>
                        <a:cs typeface="Titillium Web"/>
                        <a:sym typeface="Titillium Web"/>
                      </a:endParaRPr>
                    </a:p>
                  </a:txBody>
                  <a:tcPr marL="91425" marR="91425" marT="91425" marB="91425" anchor="ctr">
                    <a:lnL w="9525" cap="flat" cmpd="sng">
                      <a:solidFill>
                        <a:srgbClr val="107E7D"/>
                      </a:solidFill>
                      <a:prstDash val="solid"/>
                      <a:round/>
                      <a:headEnd type="none" w="sm" len="sm"/>
                      <a:tailEnd type="none" w="sm" len="sm"/>
                    </a:lnL>
                    <a:lnR w="9525" cap="flat" cmpd="sng">
                      <a:solidFill>
                        <a:srgbClr val="107E7D"/>
                      </a:solidFill>
                      <a:prstDash val="solid"/>
                      <a:round/>
                      <a:headEnd type="none" w="sm" len="sm"/>
                      <a:tailEnd type="none" w="sm" len="sm"/>
                    </a:lnR>
                    <a:lnT w="9525" cap="flat" cmpd="sng">
                      <a:solidFill>
                        <a:srgbClr val="107E7D"/>
                      </a:solidFill>
                      <a:prstDash val="solid"/>
                      <a:round/>
                      <a:headEnd type="none" w="sm" len="sm"/>
                      <a:tailEnd type="none" w="sm" len="sm"/>
                    </a:lnT>
                    <a:lnB w="9525" cap="flat" cmpd="sng">
                      <a:solidFill>
                        <a:srgbClr val="107E7D"/>
                      </a:solidFill>
                      <a:prstDash val="solid"/>
                      <a:round/>
                      <a:headEnd type="none" w="sm" len="sm"/>
                      <a:tailEnd type="none" w="sm" len="sm"/>
                    </a:lnB>
                  </a:tcPr>
                </a:tc>
                <a:extLst>
                  <a:ext uri="{0D108BD9-81ED-4DB2-BD59-A6C34878D82A}">
                    <a16:rowId xmlns:a16="http://schemas.microsoft.com/office/drawing/2014/main" val="10003"/>
                  </a:ext>
                </a:extLst>
              </a:tr>
              <a:tr h="670525">
                <a:tc>
                  <a:txBody>
                    <a:bodyPr/>
                    <a:lstStyle/>
                    <a:p>
                      <a:pPr marL="0" lvl="0" indent="0" algn="l" rtl="0">
                        <a:spcBef>
                          <a:spcPts val="0"/>
                        </a:spcBef>
                        <a:spcAft>
                          <a:spcPts val="0"/>
                        </a:spcAft>
                        <a:buClr>
                          <a:schemeClr val="dk1"/>
                        </a:buClr>
                        <a:buSzPts val="1100"/>
                        <a:buFont typeface="Arial"/>
                        <a:buNone/>
                      </a:pPr>
                      <a:r>
                        <a:rPr lang="en" sz="800" b="1">
                          <a:solidFill>
                            <a:schemeClr val="dk1"/>
                          </a:solidFill>
                          <a:latin typeface="Titillium Web"/>
                          <a:ea typeface="Titillium Web"/>
                          <a:cs typeface="Titillium Web"/>
                          <a:sym typeface="Titillium Web"/>
                        </a:rPr>
                        <a:t>Data monetisation </a:t>
                      </a:r>
                      <a:r>
                        <a:rPr lang="en" sz="800">
                          <a:solidFill>
                            <a:schemeClr val="dk1"/>
                          </a:solidFill>
                          <a:latin typeface="Titillium Web"/>
                          <a:ea typeface="Titillium Web"/>
                          <a:cs typeface="Titillium Web"/>
                          <a:sym typeface="Titillium Web"/>
                        </a:rPr>
                        <a:t>(B2B)</a:t>
                      </a:r>
                      <a:endParaRPr sz="800">
                        <a:solidFill>
                          <a:schemeClr val="dk1"/>
                        </a:solidFill>
                        <a:latin typeface="Titillium Web"/>
                        <a:ea typeface="Titillium Web"/>
                        <a:cs typeface="Titillium Web"/>
                        <a:sym typeface="Titillium Web"/>
                      </a:endParaRPr>
                    </a:p>
                  </a:txBody>
                  <a:tcPr marL="91425" marR="91425" marT="91425" marB="91425" anchor="ctr">
                    <a:lnL w="9525" cap="flat" cmpd="sng">
                      <a:solidFill>
                        <a:srgbClr val="107E7D"/>
                      </a:solidFill>
                      <a:prstDash val="solid"/>
                      <a:round/>
                      <a:headEnd type="none" w="sm" len="sm"/>
                      <a:tailEnd type="none" w="sm" len="sm"/>
                    </a:lnL>
                    <a:lnR w="9525" cap="flat" cmpd="sng">
                      <a:solidFill>
                        <a:srgbClr val="107E7D"/>
                      </a:solidFill>
                      <a:prstDash val="solid"/>
                      <a:round/>
                      <a:headEnd type="none" w="sm" len="sm"/>
                      <a:tailEnd type="none" w="sm" len="sm"/>
                    </a:lnR>
                    <a:lnT w="9525" cap="flat" cmpd="sng">
                      <a:solidFill>
                        <a:srgbClr val="107E7D"/>
                      </a:solidFill>
                      <a:prstDash val="solid"/>
                      <a:round/>
                      <a:headEnd type="none" w="sm" len="sm"/>
                      <a:tailEnd type="none" w="sm" len="sm"/>
                    </a:lnT>
                    <a:lnB w="9525" cap="flat" cmpd="sng">
                      <a:solidFill>
                        <a:srgbClr val="107E7D"/>
                      </a:solidFill>
                      <a:prstDash val="solid"/>
                      <a:round/>
                      <a:headEnd type="none" w="sm" len="sm"/>
                      <a:tailEnd type="none" w="sm" len="sm"/>
                    </a:lnB>
                    <a:solidFill>
                      <a:srgbClr val="F4DB27"/>
                    </a:solidFill>
                  </a:tcPr>
                </a:tc>
                <a:tc>
                  <a:txBody>
                    <a:bodyPr/>
                    <a:lstStyle/>
                    <a:p>
                      <a:pPr marL="0" lvl="0" indent="0" algn="l" rtl="0">
                        <a:spcBef>
                          <a:spcPts val="0"/>
                        </a:spcBef>
                        <a:spcAft>
                          <a:spcPts val="0"/>
                        </a:spcAft>
                        <a:buNone/>
                      </a:pPr>
                      <a:r>
                        <a:rPr lang="en" sz="800" b="1">
                          <a:solidFill>
                            <a:schemeClr val="dk1"/>
                          </a:solidFill>
                          <a:latin typeface="Titillium Web"/>
                          <a:ea typeface="Titillium Web"/>
                          <a:cs typeface="Titillium Web"/>
                          <a:sym typeface="Titillium Web"/>
                        </a:rPr>
                        <a:t>Stakeholders such as governments, large companies and financial institutions pay for the aggregated data collected about the users of the service. </a:t>
                      </a:r>
                      <a:endParaRPr sz="800" b="1">
                        <a:solidFill>
                          <a:schemeClr val="dk1"/>
                        </a:solidFill>
                        <a:latin typeface="Titillium Web"/>
                        <a:ea typeface="Titillium Web"/>
                        <a:cs typeface="Titillium Web"/>
                        <a:sym typeface="Titillium Web"/>
                      </a:endParaRPr>
                    </a:p>
                  </a:txBody>
                  <a:tcPr marL="91425" marR="91425" marT="91425" marB="91425" anchor="ctr">
                    <a:lnL w="9525" cap="flat" cmpd="sng">
                      <a:solidFill>
                        <a:srgbClr val="107E7D"/>
                      </a:solidFill>
                      <a:prstDash val="solid"/>
                      <a:round/>
                      <a:headEnd type="none" w="sm" len="sm"/>
                      <a:tailEnd type="none" w="sm" len="sm"/>
                    </a:lnL>
                    <a:lnR w="9525" cap="flat" cmpd="sng">
                      <a:solidFill>
                        <a:srgbClr val="107E7D"/>
                      </a:solidFill>
                      <a:prstDash val="solid"/>
                      <a:round/>
                      <a:headEnd type="none" w="sm" len="sm"/>
                      <a:tailEnd type="none" w="sm" len="sm"/>
                    </a:lnR>
                    <a:lnT w="9525" cap="flat" cmpd="sng">
                      <a:solidFill>
                        <a:srgbClr val="107E7D"/>
                      </a:solidFill>
                      <a:prstDash val="solid"/>
                      <a:round/>
                      <a:headEnd type="none" w="sm" len="sm"/>
                      <a:tailEnd type="none" w="sm" len="sm"/>
                    </a:lnT>
                    <a:lnB w="9525" cap="flat" cmpd="sng">
                      <a:solidFill>
                        <a:srgbClr val="107E7D"/>
                      </a:solidFill>
                      <a:prstDash val="solid"/>
                      <a:round/>
                      <a:headEnd type="none" w="sm" len="sm"/>
                      <a:tailEnd type="none" w="sm" len="sm"/>
                    </a:lnB>
                  </a:tcPr>
                </a:tc>
                <a:tc>
                  <a:txBody>
                    <a:bodyPr/>
                    <a:lstStyle/>
                    <a:p>
                      <a:pPr marL="0" lvl="0" indent="0" algn="l" rtl="0">
                        <a:spcBef>
                          <a:spcPts val="0"/>
                        </a:spcBef>
                        <a:spcAft>
                          <a:spcPts val="0"/>
                        </a:spcAft>
                        <a:buNone/>
                      </a:pPr>
                      <a:r>
                        <a:rPr lang="en" sz="800">
                          <a:solidFill>
                            <a:schemeClr val="dk1"/>
                          </a:solidFill>
                          <a:latin typeface="Titillium Web"/>
                          <a:ea typeface="Titillium Web"/>
                          <a:cs typeface="Titillium Web"/>
                          <a:sym typeface="Titillium Web"/>
                        </a:rPr>
                        <a:t>Food production forecasts. </a:t>
                      </a:r>
                      <a:br>
                        <a:rPr lang="en" sz="800">
                          <a:solidFill>
                            <a:schemeClr val="dk1"/>
                          </a:solidFill>
                          <a:latin typeface="Titillium Web"/>
                          <a:ea typeface="Titillium Web"/>
                          <a:cs typeface="Titillium Web"/>
                          <a:sym typeface="Titillium Web"/>
                        </a:rPr>
                      </a:br>
                      <a:r>
                        <a:rPr lang="en" sz="800">
                          <a:solidFill>
                            <a:schemeClr val="dk1"/>
                          </a:solidFill>
                          <a:latin typeface="Titillium Web"/>
                          <a:ea typeface="Titillium Web"/>
                          <a:cs typeface="Titillium Web"/>
                          <a:sym typeface="Titillium Web"/>
                        </a:rPr>
                        <a:t>Farmer credit worthiness.</a:t>
                      </a:r>
                      <a:endParaRPr sz="800">
                        <a:solidFill>
                          <a:schemeClr val="dk1"/>
                        </a:solidFill>
                        <a:latin typeface="Titillium Web"/>
                        <a:ea typeface="Titillium Web"/>
                        <a:cs typeface="Titillium Web"/>
                        <a:sym typeface="Titillium Web"/>
                      </a:endParaRPr>
                    </a:p>
                    <a:p>
                      <a:pPr marL="0" lvl="0" indent="0" algn="l" rtl="0">
                        <a:spcBef>
                          <a:spcPts val="0"/>
                        </a:spcBef>
                        <a:spcAft>
                          <a:spcPts val="0"/>
                        </a:spcAft>
                        <a:buNone/>
                      </a:pPr>
                      <a:r>
                        <a:rPr lang="en" sz="800">
                          <a:solidFill>
                            <a:schemeClr val="dk1"/>
                          </a:solidFill>
                          <a:latin typeface="Titillium Web"/>
                          <a:ea typeface="Titillium Web"/>
                          <a:cs typeface="Titillium Web"/>
                          <a:sym typeface="Titillium Web"/>
                        </a:rPr>
                        <a:t>Targeted marketing.</a:t>
                      </a:r>
                      <a:endParaRPr sz="800">
                        <a:solidFill>
                          <a:schemeClr val="dk1"/>
                        </a:solidFill>
                        <a:latin typeface="Titillium Web"/>
                        <a:ea typeface="Titillium Web"/>
                        <a:cs typeface="Titillium Web"/>
                        <a:sym typeface="Titillium Web"/>
                      </a:endParaRPr>
                    </a:p>
                  </a:txBody>
                  <a:tcPr marL="91425" marR="91425" marT="91425" marB="91425" anchor="ctr">
                    <a:lnL w="9525" cap="flat" cmpd="sng">
                      <a:solidFill>
                        <a:srgbClr val="107E7D"/>
                      </a:solidFill>
                      <a:prstDash val="solid"/>
                      <a:round/>
                      <a:headEnd type="none" w="sm" len="sm"/>
                      <a:tailEnd type="none" w="sm" len="sm"/>
                    </a:lnL>
                    <a:lnR w="9525" cap="flat" cmpd="sng">
                      <a:solidFill>
                        <a:srgbClr val="107E7D"/>
                      </a:solidFill>
                      <a:prstDash val="solid"/>
                      <a:round/>
                      <a:headEnd type="none" w="sm" len="sm"/>
                      <a:tailEnd type="none" w="sm" len="sm"/>
                    </a:lnR>
                    <a:lnT w="9525" cap="flat" cmpd="sng">
                      <a:solidFill>
                        <a:srgbClr val="107E7D"/>
                      </a:solidFill>
                      <a:prstDash val="solid"/>
                      <a:round/>
                      <a:headEnd type="none" w="sm" len="sm"/>
                      <a:tailEnd type="none" w="sm" len="sm"/>
                    </a:lnT>
                    <a:lnB w="9525" cap="flat" cmpd="sng">
                      <a:solidFill>
                        <a:srgbClr val="107E7D"/>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800">
                          <a:solidFill>
                            <a:schemeClr val="dk1"/>
                          </a:solidFill>
                          <a:latin typeface="Titillium Web"/>
                          <a:ea typeface="Titillium Web"/>
                          <a:cs typeface="Titillium Web"/>
                          <a:sym typeface="Titillium Web"/>
                        </a:rPr>
                        <a:t>Can be a lucrative additional revenue stream when large volumes of data are collected anyhow. Data analytics and AI can generate unique insights that can be extremely valuable for large agrifood value chain actors.</a:t>
                      </a:r>
                      <a:endParaRPr sz="800">
                        <a:solidFill>
                          <a:schemeClr val="dk1"/>
                        </a:solidFill>
                        <a:latin typeface="Titillium Web"/>
                        <a:ea typeface="Titillium Web"/>
                        <a:cs typeface="Titillium Web"/>
                        <a:sym typeface="Titillium Web"/>
                      </a:endParaRPr>
                    </a:p>
                  </a:txBody>
                  <a:tcPr marL="91425" marR="91425" marT="91425" marB="91425" anchor="ctr">
                    <a:lnL w="9525" cap="flat" cmpd="sng">
                      <a:solidFill>
                        <a:srgbClr val="107E7D"/>
                      </a:solidFill>
                      <a:prstDash val="solid"/>
                      <a:round/>
                      <a:headEnd type="none" w="sm" len="sm"/>
                      <a:tailEnd type="none" w="sm" len="sm"/>
                    </a:lnL>
                    <a:lnR w="9525" cap="flat" cmpd="sng">
                      <a:solidFill>
                        <a:srgbClr val="107E7D"/>
                      </a:solidFill>
                      <a:prstDash val="solid"/>
                      <a:round/>
                      <a:headEnd type="none" w="sm" len="sm"/>
                      <a:tailEnd type="none" w="sm" len="sm"/>
                    </a:lnR>
                    <a:lnT w="9525" cap="flat" cmpd="sng">
                      <a:solidFill>
                        <a:srgbClr val="107E7D"/>
                      </a:solidFill>
                      <a:prstDash val="solid"/>
                      <a:round/>
                      <a:headEnd type="none" w="sm" len="sm"/>
                      <a:tailEnd type="none" w="sm" len="sm"/>
                    </a:lnT>
                    <a:lnB w="9525" cap="flat" cmpd="sng">
                      <a:solidFill>
                        <a:srgbClr val="107E7D"/>
                      </a:solidFill>
                      <a:prstDash val="solid"/>
                      <a:round/>
                      <a:headEnd type="none" w="sm" len="sm"/>
                      <a:tailEnd type="none" w="sm" len="sm"/>
                    </a:lnB>
                  </a:tcPr>
                </a:tc>
                <a:extLst>
                  <a:ext uri="{0D108BD9-81ED-4DB2-BD59-A6C34878D82A}">
                    <a16:rowId xmlns:a16="http://schemas.microsoft.com/office/drawing/2014/main" val="10004"/>
                  </a:ext>
                </a:extLst>
              </a:tr>
              <a:tr h="548600">
                <a:tc>
                  <a:txBody>
                    <a:bodyPr/>
                    <a:lstStyle/>
                    <a:p>
                      <a:pPr marL="0" lvl="0" indent="0" algn="l" rtl="0">
                        <a:spcBef>
                          <a:spcPts val="0"/>
                        </a:spcBef>
                        <a:spcAft>
                          <a:spcPts val="0"/>
                        </a:spcAft>
                        <a:buClr>
                          <a:schemeClr val="dk1"/>
                        </a:buClr>
                        <a:buSzPts val="1100"/>
                        <a:buFont typeface="Arial"/>
                        <a:buNone/>
                      </a:pPr>
                      <a:r>
                        <a:rPr lang="en" sz="800" b="1">
                          <a:solidFill>
                            <a:schemeClr val="dk1"/>
                          </a:solidFill>
                          <a:latin typeface="Titillium Web"/>
                          <a:ea typeface="Titillium Web"/>
                          <a:cs typeface="Titillium Web"/>
                          <a:sym typeface="Titillium Web"/>
                        </a:rPr>
                        <a:t>Indirect payments </a:t>
                      </a:r>
                      <a:r>
                        <a:rPr lang="en" sz="800">
                          <a:solidFill>
                            <a:schemeClr val="dk1"/>
                          </a:solidFill>
                          <a:latin typeface="Titillium Web"/>
                          <a:ea typeface="Titillium Web"/>
                          <a:cs typeface="Titillium Web"/>
                          <a:sym typeface="Titillium Web"/>
                        </a:rPr>
                        <a:t>(B2B)</a:t>
                      </a:r>
                      <a:endParaRPr sz="800">
                        <a:solidFill>
                          <a:schemeClr val="dk1"/>
                        </a:solidFill>
                        <a:latin typeface="Titillium Web"/>
                        <a:ea typeface="Titillium Web"/>
                        <a:cs typeface="Titillium Web"/>
                        <a:sym typeface="Titillium Web"/>
                      </a:endParaRPr>
                    </a:p>
                  </a:txBody>
                  <a:tcPr marL="91425" marR="91425" marT="91425" marB="91425" anchor="ctr">
                    <a:lnL w="9525" cap="flat" cmpd="sng">
                      <a:solidFill>
                        <a:srgbClr val="107E7D"/>
                      </a:solidFill>
                      <a:prstDash val="solid"/>
                      <a:round/>
                      <a:headEnd type="none" w="sm" len="sm"/>
                      <a:tailEnd type="none" w="sm" len="sm"/>
                    </a:lnL>
                    <a:lnR w="9525" cap="flat" cmpd="sng">
                      <a:solidFill>
                        <a:srgbClr val="107E7D"/>
                      </a:solidFill>
                      <a:prstDash val="solid"/>
                      <a:round/>
                      <a:headEnd type="none" w="sm" len="sm"/>
                      <a:tailEnd type="none" w="sm" len="sm"/>
                    </a:lnR>
                    <a:lnT w="9525" cap="flat" cmpd="sng">
                      <a:solidFill>
                        <a:srgbClr val="107E7D"/>
                      </a:solidFill>
                      <a:prstDash val="solid"/>
                      <a:round/>
                      <a:headEnd type="none" w="sm" len="sm"/>
                      <a:tailEnd type="none" w="sm" len="sm"/>
                    </a:lnT>
                    <a:lnB w="9525" cap="flat" cmpd="sng">
                      <a:solidFill>
                        <a:srgbClr val="107E7D"/>
                      </a:solidFill>
                      <a:prstDash val="solid"/>
                      <a:round/>
                      <a:headEnd type="none" w="sm" len="sm"/>
                      <a:tailEnd type="none" w="sm" len="sm"/>
                    </a:lnB>
                    <a:solidFill>
                      <a:srgbClr val="F4DB27"/>
                    </a:solidFill>
                  </a:tcPr>
                </a:tc>
                <a:tc>
                  <a:txBody>
                    <a:bodyPr/>
                    <a:lstStyle/>
                    <a:p>
                      <a:pPr marL="0" lvl="0" indent="0" algn="l" rtl="0">
                        <a:spcBef>
                          <a:spcPts val="0"/>
                        </a:spcBef>
                        <a:spcAft>
                          <a:spcPts val="0"/>
                        </a:spcAft>
                        <a:buNone/>
                      </a:pPr>
                      <a:r>
                        <a:rPr lang="en" sz="800" b="1">
                          <a:solidFill>
                            <a:schemeClr val="dk1"/>
                          </a:solidFill>
                          <a:latin typeface="Titillium Web"/>
                          <a:ea typeface="Titillium Web"/>
                          <a:cs typeface="Titillium Web"/>
                          <a:sym typeface="Titillium Web"/>
                        </a:rPr>
                        <a:t>Customers pay indirectly through other transactions such as: data they provide, a deduction from their income, their payments for loans/insurance/mobile money.</a:t>
                      </a:r>
                      <a:endParaRPr sz="800" b="1">
                        <a:solidFill>
                          <a:schemeClr val="dk1"/>
                        </a:solidFill>
                        <a:latin typeface="Titillium Web"/>
                        <a:ea typeface="Titillium Web"/>
                        <a:cs typeface="Titillium Web"/>
                        <a:sym typeface="Titillium Web"/>
                      </a:endParaRPr>
                    </a:p>
                  </a:txBody>
                  <a:tcPr marL="91425" marR="91425" marT="91425" marB="91425" anchor="ctr">
                    <a:lnL w="9525" cap="flat" cmpd="sng">
                      <a:solidFill>
                        <a:srgbClr val="107E7D"/>
                      </a:solidFill>
                      <a:prstDash val="solid"/>
                      <a:round/>
                      <a:headEnd type="none" w="sm" len="sm"/>
                      <a:tailEnd type="none" w="sm" len="sm"/>
                    </a:lnL>
                    <a:lnR w="9525" cap="flat" cmpd="sng">
                      <a:solidFill>
                        <a:srgbClr val="107E7D"/>
                      </a:solidFill>
                      <a:prstDash val="solid"/>
                      <a:round/>
                      <a:headEnd type="none" w="sm" len="sm"/>
                      <a:tailEnd type="none" w="sm" len="sm"/>
                    </a:lnR>
                    <a:lnT w="9525" cap="flat" cmpd="sng">
                      <a:solidFill>
                        <a:srgbClr val="107E7D"/>
                      </a:solidFill>
                      <a:prstDash val="solid"/>
                      <a:round/>
                      <a:headEnd type="none" w="sm" len="sm"/>
                      <a:tailEnd type="none" w="sm" len="sm"/>
                    </a:lnT>
                    <a:lnB w="9525" cap="flat" cmpd="sng">
                      <a:solidFill>
                        <a:srgbClr val="107E7D"/>
                      </a:solidFill>
                      <a:prstDash val="solid"/>
                      <a:round/>
                      <a:headEnd type="none" w="sm" len="sm"/>
                      <a:tailEnd type="none" w="sm" len="sm"/>
                    </a:lnB>
                  </a:tcPr>
                </a:tc>
                <a:tc>
                  <a:txBody>
                    <a:bodyPr/>
                    <a:lstStyle/>
                    <a:p>
                      <a:pPr marL="0" lvl="0" indent="0" algn="l" rtl="0">
                        <a:spcBef>
                          <a:spcPts val="0"/>
                        </a:spcBef>
                        <a:spcAft>
                          <a:spcPts val="0"/>
                        </a:spcAft>
                        <a:buNone/>
                      </a:pPr>
                      <a:r>
                        <a:rPr lang="en" sz="800">
                          <a:solidFill>
                            <a:schemeClr val="dk1"/>
                          </a:solidFill>
                          <a:latin typeface="Titillium Web"/>
                          <a:ea typeface="Titillium Web"/>
                          <a:cs typeface="Titillium Web"/>
                          <a:sym typeface="Titillium Web"/>
                        </a:rPr>
                        <a:t>Input sales bundled with SMS advisory.</a:t>
                      </a:r>
                      <a:endParaRPr sz="800">
                        <a:solidFill>
                          <a:schemeClr val="dk1"/>
                        </a:solidFill>
                        <a:latin typeface="Titillium Web"/>
                        <a:ea typeface="Titillium Web"/>
                        <a:cs typeface="Titillium Web"/>
                        <a:sym typeface="Titillium Web"/>
                      </a:endParaRPr>
                    </a:p>
                  </a:txBody>
                  <a:tcPr marL="91425" marR="91425" marT="91425" marB="91425" anchor="ctr">
                    <a:lnL w="9525" cap="flat" cmpd="sng">
                      <a:solidFill>
                        <a:srgbClr val="107E7D"/>
                      </a:solidFill>
                      <a:prstDash val="solid"/>
                      <a:round/>
                      <a:headEnd type="none" w="sm" len="sm"/>
                      <a:tailEnd type="none" w="sm" len="sm"/>
                    </a:lnL>
                    <a:lnR w="9525" cap="flat" cmpd="sng">
                      <a:solidFill>
                        <a:srgbClr val="107E7D"/>
                      </a:solidFill>
                      <a:prstDash val="solid"/>
                      <a:round/>
                      <a:headEnd type="none" w="sm" len="sm"/>
                      <a:tailEnd type="none" w="sm" len="sm"/>
                    </a:lnR>
                    <a:lnT w="9525" cap="flat" cmpd="sng">
                      <a:solidFill>
                        <a:srgbClr val="107E7D"/>
                      </a:solidFill>
                      <a:prstDash val="solid"/>
                      <a:round/>
                      <a:headEnd type="none" w="sm" len="sm"/>
                      <a:tailEnd type="none" w="sm" len="sm"/>
                    </a:lnT>
                    <a:lnB w="9525" cap="flat" cmpd="sng">
                      <a:solidFill>
                        <a:srgbClr val="107E7D"/>
                      </a:solidFill>
                      <a:prstDash val="solid"/>
                      <a:round/>
                      <a:headEnd type="none" w="sm" len="sm"/>
                      <a:tailEnd type="none" w="sm" len="sm"/>
                    </a:lnB>
                  </a:tcPr>
                </a:tc>
                <a:tc>
                  <a:txBody>
                    <a:bodyPr/>
                    <a:lstStyle/>
                    <a:p>
                      <a:pPr marL="0" lvl="0" indent="0" algn="l" rtl="0">
                        <a:spcBef>
                          <a:spcPts val="0"/>
                        </a:spcBef>
                        <a:spcAft>
                          <a:spcPts val="0"/>
                        </a:spcAft>
                        <a:buNone/>
                      </a:pPr>
                      <a:r>
                        <a:rPr lang="en" sz="800">
                          <a:solidFill>
                            <a:schemeClr val="dk1"/>
                          </a:solidFill>
                          <a:latin typeface="Titillium Web"/>
                          <a:ea typeface="Titillium Web"/>
                          <a:cs typeface="Titillium Web"/>
                          <a:sym typeface="Titillium Web"/>
                        </a:rPr>
                        <a:t>Provides opportunities to collaborate with other actors in the value chain. </a:t>
                      </a:r>
                      <a:endParaRPr sz="800">
                        <a:solidFill>
                          <a:schemeClr val="dk1"/>
                        </a:solidFill>
                        <a:latin typeface="Titillium Web"/>
                        <a:ea typeface="Titillium Web"/>
                        <a:cs typeface="Titillium Web"/>
                        <a:sym typeface="Titillium Web"/>
                      </a:endParaRPr>
                    </a:p>
                  </a:txBody>
                  <a:tcPr marL="91425" marR="91425" marT="91425" marB="91425" anchor="ctr">
                    <a:lnL w="9525" cap="flat" cmpd="sng">
                      <a:solidFill>
                        <a:srgbClr val="107E7D"/>
                      </a:solidFill>
                      <a:prstDash val="solid"/>
                      <a:round/>
                      <a:headEnd type="none" w="sm" len="sm"/>
                      <a:tailEnd type="none" w="sm" len="sm"/>
                    </a:lnL>
                    <a:lnR w="9525" cap="flat" cmpd="sng">
                      <a:solidFill>
                        <a:srgbClr val="107E7D"/>
                      </a:solidFill>
                      <a:prstDash val="solid"/>
                      <a:round/>
                      <a:headEnd type="none" w="sm" len="sm"/>
                      <a:tailEnd type="none" w="sm" len="sm"/>
                    </a:lnR>
                    <a:lnT w="9525" cap="flat" cmpd="sng">
                      <a:solidFill>
                        <a:srgbClr val="107E7D"/>
                      </a:solidFill>
                      <a:prstDash val="solid"/>
                      <a:round/>
                      <a:headEnd type="none" w="sm" len="sm"/>
                      <a:tailEnd type="none" w="sm" len="sm"/>
                    </a:lnT>
                    <a:lnB w="9525" cap="flat" cmpd="sng">
                      <a:solidFill>
                        <a:srgbClr val="107E7D"/>
                      </a:solidFill>
                      <a:prstDash val="solid"/>
                      <a:round/>
                      <a:headEnd type="none" w="sm" len="sm"/>
                      <a:tailEnd type="none" w="sm" len="sm"/>
                    </a:lnB>
                  </a:tcPr>
                </a:tc>
                <a:extLst>
                  <a:ext uri="{0D108BD9-81ED-4DB2-BD59-A6C34878D82A}">
                    <a16:rowId xmlns:a16="http://schemas.microsoft.com/office/drawing/2014/main" val="10005"/>
                  </a:ext>
                </a:extLst>
              </a:tr>
              <a:tr h="670525">
                <a:tc>
                  <a:txBody>
                    <a:bodyPr/>
                    <a:lstStyle/>
                    <a:p>
                      <a:pPr marL="0" lvl="0" indent="0" algn="l" rtl="0">
                        <a:spcBef>
                          <a:spcPts val="0"/>
                        </a:spcBef>
                        <a:spcAft>
                          <a:spcPts val="0"/>
                        </a:spcAft>
                        <a:buClr>
                          <a:schemeClr val="dk1"/>
                        </a:buClr>
                        <a:buSzPts val="1100"/>
                        <a:buFont typeface="Arial"/>
                        <a:buNone/>
                      </a:pPr>
                      <a:r>
                        <a:rPr lang="en" sz="800" b="1">
                          <a:solidFill>
                            <a:schemeClr val="dk1"/>
                          </a:solidFill>
                          <a:latin typeface="Titillium Web"/>
                          <a:ea typeface="Titillium Web"/>
                          <a:cs typeface="Titillium Web"/>
                          <a:sym typeface="Titillium Web"/>
                        </a:rPr>
                        <a:t>Advertising</a:t>
                      </a:r>
                      <a:r>
                        <a:rPr lang="en" sz="800">
                          <a:solidFill>
                            <a:schemeClr val="dk1"/>
                          </a:solidFill>
                          <a:latin typeface="Titillium Web"/>
                          <a:ea typeface="Titillium Web"/>
                          <a:cs typeface="Titillium Web"/>
                          <a:sym typeface="Titillium Web"/>
                        </a:rPr>
                        <a:t> </a:t>
                      </a:r>
                      <a:br>
                        <a:rPr lang="en" sz="800">
                          <a:solidFill>
                            <a:schemeClr val="dk1"/>
                          </a:solidFill>
                          <a:latin typeface="Titillium Web"/>
                          <a:ea typeface="Titillium Web"/>
                          <a:cs typeface="Titillium Web"/>
                          <a:sym typeface="Titillium Web"/>
                        </a:rPr>
                      </a:br>
                      <a:r>
                        <a:rPr lang="en" sz="800">
                          <a:solidFill>
                            <a:schemeClr val="dk1"/>
                          </a:solidFill>
                          <a:latin typeface="Titillium Web"/>
                          <a:ea typeface="Titillium Web"/>
                          <a:cs typeface="Titillium Web"/>
                          <a:sym typeface="Titillium Web"/>
                        </a:rPr>
                        <a:t>(B2B)</a:t>
                      </a:r>
                      <a:endParaRPr sz="800">
                        <a:solidFill>
                          <a:schemeClr val="dk1"/>
                        </a:solidFill>
                        <a:latin typeface="Titillium Web"/>
                        <a:ea typeface="Titillium Web"/>
                        <a:cs typeface="Titillium Web"/>
                        <a:sym typeface="Titillium Web"/>
                      </a:endParaRPr>
                    </a:p>
                  </a:txBody>
                  <a:tcPr marL="91425" marR="91425" marT="91425" marB="91425" anchor="ctr">
                    <a:lnL w="9525" cap="flat" cmpd="sng">
                      <a:solidFill>
                        <a:srgbClr val="107E7D"/>
                      </a:solidFill>
                      <a:prstDash val="solid"/>
                      <a:round/>
                      <a:headEnd type="none" w="sm" len="sm"/>
                      <a:tailEnd type="none" w="sm" len="sm"/>
                    </a:lnL>
                    <a:lnR w="9525" cap="flat" cmpd="sng">
                      <a:solidFill>
                        <a:srgbClr val="107E7D"/>
                      </a:solidFill>
                      <a:prstDash val="solid"/>
                      <a:round/>
                      <a:headEnd type="none" w="sm" len="sm"/>
                      <a:tailEnd type="none" w="sm" len="sm"/>
                    </a:lnR>
                    <a:lnT w="9525" cap="flat" cmpd="sng">
                      <a:solidFill>
                        <a:srgbClr val="107E7D"/>
                      </a:solidFill>
                      <a:prstDash val="solid"/>
                      <a:round/>
                      <a:headEnd type="none" w="sm" len="sm"/>
                      <a:tailEnd type="none" w="sm" len="sm"/>
                    </a:lnT>
                    <a:lnB w="9525" cap="flat" cmpd="sng">
                      <a:solidFill>
                        <a:srgbClr val="107E7D"/>
                      </a:solidFill>
                      <a:prstDash val="solid"/>
                      <a:round/>
                      <a:headEnd type="none" w="sm" len="sm"/>
                      <a:tailEnd type="none" w="sm" len="sm"/>
                    </a:lnB>
                    <a:solidFill>
                      <a:srgbClr val="F4DB27"/>
                    </a:solidFill>
                  </a:tcPr>
                </a:tc>
                <a:tc>
                  <a:txBody>
                    <a:bodyPr/>
                    <a:lstStyle/>
                    <a:p>
                      <a:pPr marL="0" lvl="0" indent="0" algn="l" rtl="0">
                        <a:spcBef>
                          <a:spcPts val="0"/>
                        </a:spcBef>
                        <a:spcAft>
                          <a:spcPts val="0"/>
                        </a:spcAft>
                        <a:buClr>
                          <a:schemeClr val="dk1"/>
                        </a:buClr>
                        <a:buSzPts val="1100"/>
                        <a:buFont typeface="Arial"/>
                        <a:buNone/>
                      </a:pPr>
                      <a:r>
                        <a:rPr lang="en" sz="800" b="1">
                          <a:solidFill>
                            <a:schemeClr val="dk1"/>
                          </a:solidFill>
                          <a:latin typeface="Titillium Web"/>
                          <a:ea typeface="Titillium Web"/>
                          <a:cs typeface="Titillium Web"/>
                          <a:sym typeface="Titillium Web"/>
                        </a:rPr>
                        <a:t>End-users do not pay as the main source of revenue comes from a third party customer that is interested in advertising to your customers/user base. </a:t>
                      </a:r>
                      <a:endParaRPr sz="800" b="1">
                        <a:solidFill>
                          <a:schemeClr val="dk1"/>
                        </a:solidFill>
                        <a:latin typeface="Titillium Web"/>
                        <a:ea typeface="Titillium Web"/>
                        <a:cs typeface="Titillium Web"/>
                        <a:sym typeface="Titillium Web"/>
                      </a:endParaRPr>
                    </a:p>
                  </a:txBody>
                  <a:tcPr marL="91425" marR="91425" marT="91425" marB="91425" anchor="ctr">
                    <a:lnL w="9525" cap="flat" cmpd="sng">
                      <a:solidFill>
                        <a:srgbClr val="107E7D"/>
                      </a:solidFill>
                      <a:prstDash val="solid"/>
                      <a:round/>
                      <a:headEnd type="none" w="sm" len="sm"/>
                      <a:tailEnd type="none" w="sm" len="sm"/>
                    </a:lnL>
                    <a:lnR w="9525" cap="flat" cmpd="sng">
                      <a:solidFill>
                        <a:srgbClr val="107E7D"/>
                      </a:solidFill>
                      <a:prstDash val="solid"/>
                      <a:round/>
                      <a:headEnd type="none" w="sm" len="sm"/>
                      <a:tailEnd type="none" w="sm" len="sm"/>
                    </a:lnR>
                    <a:lnT w="9525" cap="flat" cmpd="sng">
                      <a:solidFill>
                        <a:srgbClr val="107E7D"/>
                      </a:solidFill>
                      <a:prstDash val="solid"/>
                      <a:round/>
                      <a:headEnd type="none" w="sm" len="sm"/>
                      <a:tailEnd type="none" w="sm" len="sm"/>
                    </a:lnT>
                    <a:lnB w="9525" cap="flat" cmpd="sng">
                      <a:solidFill>
                        <a:srgbClr val="107E7D"/>
                      </a:solidFill>
                      <a:prstDash val="solid"/>
                      <a:round/>
                      <a:headEnd type="none" w="sm" len="sm"/>
                      <a:tailEnd type="none" w="sm" len="sm"/>
                    </a:lnB>
                  </a:tcPr>
                </a:tc>
                <a:tc>
                  <a:txBody>
                    <a:bodyPr/>
                    <a:lstStyle/>
                    <a:p>
                      <a:pPr marL="0" lvl="0" indent="0" algn="l" rtl="0">
                        <a:spcBef>
                          <a:spcPts val="0"/>
                        </a:spcBef>
                        <a:spcAft>
                          <a:spcPts val="0"/>
                        </a:spcAft>
                        <a:buNone/>
                      </a:pPr>
                      <a:r>
                        <a:rPr lang="en" sz="800">
                          <a:solidFill>
                            <a:schemeClr val="dk1"/>
                          </a:solidFill>
                          <a:latin typeface="Titillium Web"/>
                          <a:ea typeface="Titillium Web"/>
                          <a:cs typeface="Titillium Web"/>
                          <a:sym typeface="Titillium Web"/>
                        </a:rPr>
                        <a:t>Social media like Facebook. </a:t>
                      </a:r>
                      <a:br>
                        <a:rPr lang="en" sz="800">
                          <a:solidFill>
                            <a:schemeClr val="dk1"/>
                          </a:solidFill>
                          <a:latin typeface="Titillium Web"/>
                          <a:ea typeface="Titillium Web"/>
                          <a:cs typeface="Titillium Web"/>
                          <a:sym typeface="Titillium Web"/>
                        </a:rPr>
                      </a:br>
                      <a:r>
                        <a:rPr lang="en" sz="800">
                          <a:solidFill>
                            <a:schemeClr val="dk1"/>
                          </a:solidFill>
                          <a:latin typeface="Titillium Web"/>
                          <a:ea typeface="Titillium Web"/>
                          <a:cs typeface="Titillium Web"/>
                          <a:sym typeface="Titillium Web"/>
                        </a:rPr>
                        <a:t>Input adverts in farmer advisory SMS messaging.</a:t>
                      </a:r>
                      <a:endParaRPr sz="800">
                        <a:solidFill>
                          <a:schemeClr val="dk1"/>
                        </a:solidFill>
                        <a:latin typeface="Titillium Web"/>
                        <a:ea typeface="Titillium Web"/>
                        <a:cs typeface="Titillium Web"/>
                        <a:sym typeface="Titillium Web"/>
                      </a:endParaRPr>
                    </a:p>
                  </a:txBody>
                  <a:tcPr marL="91425" marR="91425" marT="91425" marB="91425" anchor="ctr">
                    <a:lnL w="9525" cap="flat" cmpd="sng">
                      <a:solidFill>
                        <a:srgbClr val="107E7D"/>
                      </a:solidFill>
                      <a:prstDash val="solid"/>
                      <a:round/>
                      <a:headEnd type="none" w="sm" len="sm"/>
                      <a:tailEnd type="none" w="sm" len="sm"/>
                    </a:lnL>
                    <a:lnR w="9525" cap="flat" cmpd="sng">
                      <a:solidFill>
                        <a:srgbClr val="107E7D"/>
                      </a:solidFill>
                      <a:prstDash val="solid"/>
                      <a:round/>
                      <a:headEnd type="none" w="sm" len="sm"/>
                      <a:tailEnd type="none" w="sm" len="sm"/>
                    </a:lnR>
                    <a:lnT w="9525" cap="flat" cmpd="sng">
                      <a:solidFill>
                        <a:srgbClr val="107E7D"/>
                      </a:solidFill>
                      <a:prstDash val="solid"/>
                      <a:round/>
                      <a:headEnd type="none" w="sm" len="sm"/>
                      <a:tailEnd type="none" w="sm" len="sm"/>
                    </a:lnT>
                    <a:lnB w="9525" cap="flat" cmpd="sng">
                      <a:solidFill>
                        <a:srgbClr val="107E7D"/>
                      </a:solidFill>
                      <a:prstDash val="solid"/>
                      <a:round/>
                      <a:headEnd type="none" w="sm" len="sm"/>
                      <a:tailEnd type="none" w="sm" len="sm"/>
                    </a:lnB>
                  </a:tcPr>
                </a:tc>
                <a:tc>
                  <a:txBody>
                    <a:bodyPr/>
                    <a:lstStyle/>
                    <a:p>
                      <a:pPr marL="0" lvl="0" indent="0" algn="l" rtl="0">
                        <a:spcBef>
                          <a:spcPts val="0"/>
                        </a:spcBef>
                        <a:spcAft>
                          <a:spcPts val="0"/>
                        </a:spcAft>
                        <a:buNone/>
                      </a:pPr>
                      <a:r>
                        <a:rPr lang="en" sz="800">
                          <a:solidFill>
                            <a:schemeClr val="dk1"/>
                          </a:solidFill>
                          <a:latin typeface="Titillium Web"/>
                          <a:ea typeface="Titillium Web"/>
                          <a:cs typeface="Titillium Web"/>
                          <a:sym typeface="Titillium Web"/>
                        </a:rPr>
                        <a:t>Lowers the barrier for users/customers to engage, while the service provider benefits from large brands paying for advertisements. Finding a few paying advertisers can be easier than finding a lot of paying farmers.</a:t>
                      </a:r>
                      <a:endParaRPr sz="800">
                        <a:solidFill>
                          <a:schemeClr val="dk1"/>
                        </a:solidFill>
                        <a:latin typeface="Titillium Web"/>
                        <a:ea typeface="Titillium Web"/>
                        <a:cs typeface="Titillium Web"/>
                        <a:sym typeface="Titillium Web"/>
                      </a:endParaRPr>
                    </a:p>
                  </a:txBody>
                  <a:tcPr marL="91425" marR="91425" marT="91425" marB="91425" anchor="ctr">
                    <a:lnL w="9525" cap="flat" cmpd="sng">
                      <a:solidFill>
                        <a:srgbClr val="107E7D"/>
                      </a:solidFill>
                      <a:prstDash val="solid"/>
                      <a:round/>
                      <a:headEnd type="none" w="sm" len="sm"/>
                      <a:tailEnd type="none" w="sm" len="sm"/>
                    </a:lnL>
                    <a:lnR w="9525" cap="flat" cmpd="sng">
                      <a:solidFill>
                        <a:srgbClr val="107E7D"/>
                      </a:solidFill>
                      <a:prstDash val="solid"/>
                      <a:round/>
                      <a:headEnd type="none" w="sm" len="sm"/>
                      <a:tailEnd type="none" w="sm" len="sm"/>
                    </a:lnR>
                    <a:lnT w="9525" cap="flat" cmpd="sng">
                      <a:solidFill>
                        <a:srgbClr val="107E7D"/>
                      </a:solidFill>
                      <a:prstDash val="solid"/>
                      <a:round/>
                      <a:headEnd type="none" w="sm" len="sm"/>
                      <a:tailEnd type="none" w="sm" len="sm"/>
                    </a:lnT>
                    <a:lnB w="9525" cap="flat" cmpd="sng">
                      <a:solidFill>
                        <a:srgbClr val="107E7D"/>
                      </a:solidFill>
                      <a:prstDash val="solid"/>
                      <a:round/>
                      <a:headEnd type="none" w="sm" len="sm"/>
                      <a:tailEnd type="none" w="sm" len="sm"/>
                    </a:lnB>
                  </a:tcPr>
                </a:tc>
                <a:extLst>
                  <a:ext uri="{0D108BD9-81ED-4DB2-BD59-A6C34878D82A}">
                    <a16:rowId xmlns:a16="http://schemas.microsoft.com/office/drawing/2014/main" val="10006"/>
                  </a:ext>
                </a:extLst>
              </a:tr>
              <a:tr h="548600">
                <a:tc>
                  <a:txBody>
                    <a:bodyPr/>
                    <a:lstStyle/>
                    <a:p>
                      <a:pPr marL="0" lvl="0" indent="0" algn="l" rtl="0">
                        <a:spcBef>
                          <a:spcPts val="0"/>
                        </a:spcBef>
                        <a:spcAft>
                          <a:spcPts val="0"/>
                        </a:spcAft>
                        <a:buNone/>
                      </a:pPr>
                      <a:r>
                        <a:rPr lang="en" sz="800" b="1">
                          <a:solidFill>
                            <a:schemeClr val="dk1"/>
                          </a:solidFill>
                          <a:latin typeface="Titillium Web"/>
                          <a:ea typeface="Titillium Web"/>
                          <a:cs typeface="Titillium Web"/>
                          <a:sym typeface="Titillium Web"/>
                        </a:rPr>
                        <a:t>Licensing </a:t>
                      </a:r>
                      <a:r>
                        <a:rPr lang="en" sz="800">
                          <a:solidFill>
                            <a:schemeClr val="dk1"/>
                          </a:solidFill>
                          <a:latin typeface="Titillium Web"/>
                          <a:ea typeface="Titillium Web"/>
                          <a:cs typeface="Titillium Web"/>
                          <a:sym typeface="Titillium Web"/>
                        </a:rPr>
                        <a:t>(B2B)</a:t>
                      </a:r>
                      <a:endParaRPr sz="800">
                        <a:solidFill>
                          <a:schemeClr val="dk1"/>
                        </a:solidFill>
                        <a:latin typeface="Titillium Web"/>
                        <a:ea typeface="Titillium Web"/>
                        <a:cs typeface="Titillium Web"/>
                        <a:sym typeface="Titillium Web"/>
                      </a:endParaRPr>
                    </a:p>
                  </a:txBody>
                  <a:tcPr marL="91425" marR="91425" marT="91425" marB="91425" anchor="ctr">
                    <a:lnL w="9525" cap="flat" cmpd="sng">
                      <a:solidFill>
                        <a:srgbClr val="107E7D"/>
                      </a:solidFill>
                      <a:prstDash val="solid"/>
                      <a:round/>
                      <a:headEnd type="none" w="sm" len="sm"/>
                      <a:tailEnd type="none" w="sm" len="sm"/>
                    </a:lnL>
                    <a:lnR w="9525" cap="flat" cmpd="sng">
                      <a:solidFill>
                        <a:srgbClr val="107E7D"/>
                      </a:solidFill>
                      <a:prstDash val="solid"/>
                      <a:round/>
                      <a:headEnd type="none" w="sm" len="sm"/>
                      <a:tailEnd type="none" w="sm" len="sm"/>
                    </a:lnR>
                    <a:lnT w="9525" cap="flat" cmpd="sng">
                      <a:solidFill>
                        <a:srgbClr val="107E7D"/>
                      </a:solidFill>
                      <a:prstDash val="solid"/>
                      <a:round/>
                      <a:headEnd type="none" w="sm" len="sm"/>
                      <a:tailEnd type="none" w="sm" len="sm"/>
                    </a:lnT>
                    <a:lnB w="9525" cap="flat" cmpd="sng">
                      <a:solidFill>
                        <a:srgbClr val="107E7D"/>
                      </a:solidFill>
                      <a:prstDash val="solid"/>
                      <a:round/>
                      <a:headEnd type="none" w="sm" len="sm"/>
                      <a:tailEnd type="none" w="sm" len="sm"/>
                    </a:lnB>
                    <a:solidFill>
                      <a:srgbClr val="F4DB27"/>
                    </a:solidFill>
                  </a:tcPr>
                </a:tc>
                <a:tc>
                  <a:txBody>
                    <a:bodyPr/>
                    <a:lstStyle/>
                    <a:p>
                      <a:pPr marL="0" lvl="0" indent="0" algn="l" rtl="0">
                        <a:spcBef>
                          <a:spcPts val="0"/>
                        </a:spcBef>
                        <a:spcAft>
                          <a:spcPts val="0"/>
                        </a:spcAft>
                        <a:buNone/>
                      </a:pPr>
                      <a:r>
                        <a:rPr lang="en" sz="800" b="1">
                          <a:solidFill>
                            <a:schemeClr val="dk1"/>
                          </a:solidFill>
                          <a:latin typeface="Titillium Web"/>
                          <a:ea typeface="Titillium Web"/>
                          <a:cs typeface="Titillium Web"/>
                          <a:sym typeface="Titillium Web"/>
                        </a:rPr>
                        <a:t>The licensor (firm that develops/sells the technology/service) transfers know-how and assets to the licensee (firm wanting to the the same technology/service) that pays a license fee.</a:t>
                      </a:r>
                      <a:endParaRPr sz="800" b="1">
                        <a:solidFill>
                          <a:schemeClr val="dk1"/>
                        </a:solidFill>
                        <a:latin typeface="Titillium Web"/>
                        <a:ea typeface="Titillium Web"/>
                        <a:cs typeface="Titillium Web"/>
                        <a:sym typeface="Titillium Web"/>
                      </a:endParaRPr>
                    </a:p>
                  </a:txBody>
                  <a:tcPr marL="91425" marR="91425" marT="91425" marB="91425" anchor="ctr">
                    <a:lnL w="9525" cap="flat" cmpd="sng">
                      <a:solidFill>
                        <a:srgbClr val="107E7D"/>
                      </a:solidFill>
                      <a:prstDash val="solid"/>
                      <a:round/>
                      <a:headEnd type="none" w="sm" len="sm"/>
                      <a:tailEnd type="none" w="sm" len="sm"/>
                    </a:lnL>
                    <a:lnR w="9525" cap="flat" cmpd="sng">
                      <a:solidFill>
                        <a:srgbClr val="107E7D"/>
                      </a:solidFill>
                      <a:prstDash val="solid"/>
                      <a:round/>
                      <a:headEnd type="none" w="sm" len="sm"/>
                      <a:tailEnd type="none" w="sm" len="sm"/>
                    </a:lnR>
                    <a:lnT w="9525" cap="flat" cmpd="sng">
                      <a:solidFill>
                        <a:srgbClr val="107E7D"/>
                      </a:solidFill>
                      <a:prstDash val="solid"/>
                      <a:round/>
                      <a:headEnd type="none" w="sm" len="sm"/>
                      <a:tailEnd type="none" w="sm" len="sm"/>
                    </a:lnT>
                    <a:lnB w="9525" cap="flat" cmpd="sng">
                      <a:solidFill>
                        <a:srgbClr val="107E7D"/>
                      </a:solidFill>
                      <a:prstDash val="solid"/>
                      <a:round/>
                      <a:headEnd type="none" w="sm" len="sm"/>
                      <a:tailEnd type="none" w="sm" len="sm"/>
                    </a:lnB>
                  </a:tcPr>
                </a:tc>
                <a:tc>
                  <a:txBody>
                    <a:bodyPr/>
                    <a:lstStyle/>
                    <a:p>
                      <a:pPr marL="0" lvl="0" indent="0" algn="l" rtl="0">
                        <a:spcBef>
                          <a:spcPts val="0"/>
                        </a:spcBef>
                        <a:spcAft>
                          <a:spcPts val="0"/>
                        </a:spcAft>
                        <a:buNone/>
                      </a:pPr>
                      <a:r>
                        <a:rPr lang="en" sz="800">
                          <a:solidFill>
                            <a:schemeClr val="dk1"/>
                          </a:solidFill>
                          <a:latin typeface="Titillium Web"/>
                          <a:ea typeface="Titillium Web"/>
                          <a:cs typeface="Titillium Web"/>
                          <a:sym typeface="Titillium Web"/>
                        </a:rPr>
                        <a:t>New seed varieties.</a:t>
                      </a:r>
                      <a:endParaRPr sz="800">
                        <a:solidFill>
                          <a:schemeClr val="dk1"/>
                        </a:solidFill>
                        <a:latin typeface="Titillium Web"/>
                        <a:ea typeface="Titillium Web"/>
                        <a:cs typeface="Titillium Web"/>
                        <a:sym typeface="Titillium Web"/>
                      </a:endParaRPr>
                    </a:p>
                  </a:txBody>
                  <a:tcPr marL="91425" marR="91425" marT="91425" marB="91425" anchor="ctr">
                    <a:lnL w="9525" cap="flat" cmpd="sng">
                      <a:solidFill>
                        <a:srgbClr val="107E7D"/>
                      </a:solidFill>
                      <a:prstDash val="solid"/>
                      <a:round/>
                      <a:headEnd type="none" w="sm" len="sm"/>
                      <a:tailEnd type="none" w="sm" len="sm"/>
                    </a:lnL>
                    <a:lnR w="9525" cap="flat" cmpd="sng">
                      <a:solidFill>
                        <a:srgbClr val="107E7D"/>
                      </a:solidFill>
                      <a:prstDash val="solid"/>
                      <a:round/>
                      <a:headEnd type="none" w="sm" len="sm"/>
                      <a:tailEnd type="none" w="sm" len="sm"/>
                    </a:lnR>
                    <a:lnT w="9525" cap="flat" cmpd="sng">
                      <a:solidFill>
                        <a:srgbClr val="107E7D"/>
                      </a:solidFill>
                      <a:prstDash val="solid"/>
                      <a:round/>
                      <a:headEnd type="none" w="sm" len="sm"/>
                      <a:tailEnd type="none" w="sm" len="sm"/>
                    </a:lnT>
                    <a:lnB w="9525" cap="flat" cmpd="sng">
                      <a:solidFill>
                        <a:srgbClr val="107E7D"/>
                      </a:solidFill>
                      <a:prstDash val="solid"/>
                      <a:round/>
                      <a:headEnd type="none" w="sm" len="sm"/>
                      <a:tailEnd type="none" w="sm" len="sm"/>
                    </a:lnB>
                  </a:tcPr>
                </a:tc>
                <a:tc>
                  <a:txBody>
                    <a:bodyPr/>
                    <a:lstStyle/>
                    <a:p>
                      <a:pPr marL="0" lvl="0" indent="0" algn="l" rtl="0">
                        <a:spcBef>
                          <a:spcPts val="0"/>
                        </a:spcBef>
                        <a:spcAft>
                          <a:spcPts val="0"/>
                        </a:spcAft>
                        <a:buNone/>
                      </a:pPr>
                      <a:r>
                        <a:rPr lang="en" sz="800">
                          <a:solidFill>
                            <a:schemeClr val="dk1"/>
                          </a:solidFill>
                          <a:latin typeface="Titillium Web"/>
                          <a:ea typeface="Titillium Web"/>
                          <a:cs typeface="Titillium Web"/>
                          <a:sym typeface="Titillium Web"/>
                        </a:rPr>
                        <a:t>Creates opportunities for faster and more widespread introduction of a service, particularly when licensing to customers with large networks of farmers/customers.</a:t>
                      </a:r>
                      <a:endParaRPr sz="800">
                        <a:solidFill>
                          <a:schemeClr val="dk1"/>
                        </a:solidFill>
                        <a:latin typeface="Titillium Web"/>
                        <a:ea typeface="Titillium Web"/>
                        <a:cs typeface="Titillium Web"/>
                        <a:sym typeface="Titillium Web"/>
                      </a:endParaRPr>
                    </a:p>
                  </a:txBody>
                  <a:tcPr marL="91425" marR="91425" marT="91425" marB="91425" anchor="ctr">
                    <a:lnL w="9525" cap="flat" cmpd="sng">
                      <a:solidFill>
                        <a:srgbClr val="107E7D"/>
                      </a:solidFill>
                      <a:prstDash val="solid"/>
                      <a:round/>
                      <a:headEnd type="none" w="sm" len="sm"/>
                      <a:tailEnd type="none" w="sm" len="sm"/>
                    </a:lnL>
                    <a:lnR w="9525" cap="flat" cmpd="sng">
                      <a:solidFill>
                        <a:srgbClr val="107E7D"/>
                      </a:solidFill>
                      <a:prstDash val="solid"/>
                      <a:round/>
                      <a:headEnd type="none" w="sm" len="sm"/>
                      <a:tailEnd type="none" w="sm" len="sm"/>
                    </a:lnR>
                    <a:lnT w="9525" cap="flat" cmpd="sng">
                      <a:solidFill>
                        <a:srgbClr val="107E7D"/>
                      </a:solidFill>
                      <a:prstDash val="solid"/>
                      <a:round/>
                      <a:headEnd type="none" w="sm" len="sm"/>
                      <a:tailEnd type="none" w="sm" len="sm"/>
                    </a:lnT>
                    <a:lnB w="9525" cap="flat" cmpd="sng">
                      <a:solidFill>
                        <a:srgbClr val="107E7D"/>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158" name="Google Shape;158;p17"/>
          <p:cNvSpPr/>
          <p:nvPr/>
        </p:nvSpPr>
        <p:spPr>
          <a:xfrm>
            <a:off x="646900" y="0"/>
            <a:ext cx="8497200" cy="3885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b="1">
              <a:solidFill>
                <a:schemeClr val="lt1"/>
              </a:solidFill>
              <a:latin typeface="Poppins"/>
              <a:ea typeface="Poppins"/>
              <a:cs typeface="Poppins"/>
              <a:sym typeface="Poppins"/>
            </a:endParaRPr>
          </a:p>
        </p:txBody>
      </p:sp>
      <p:sp>
        <p:nvSpPr>
          <p:cNvPr id="159" name="Google Shape;159;p17"/>
          <p:cNvSpPr/>
          <p:nvPr/>
        </p:nvSpPr>
        <p:spPr>
          <a:xfrm>
            <a:off x="0" y="0"/>
            <a:ext cx="3731400" cy="388500"/>
          </a:xfrm>
          <a:prstGeom prst="rect">
            <a:avLst/>
          </a:prstGeom>
          <a:solidFill>
            <a:srgbClr val="107E7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b="1">
                <a:solidFill>
                  <a:schemeClr val="lt1"/>
                </a:solidFill>
                <a:latin typeface="Poppins"/>
                <a:ea typeface="Poppins"/>
                <a:cs typeface="Poppins"/>
                <a:sym typeface="Poppins"/>
              </a:rPr>
              <a:t>Commercial viability assessment tool</a:t>
            </a:r>
            <a:endParaRPr b="1">
              <a:solidFill>
                <a:schemeClr val="lt1"/>
              </a:solidFill>
              <a:latin typeface="Poppins"/>
              <a:ea typeface="Poppins"/>
              <a:cs typeface="Poppins"/>
              <a:sym typeface="Poppins"/>
            </a:endParaRPr>
          </a:p>
        </p:txBody>
      </p:sp>
      <p:pic>
        <p:nvPicPr>
          <p:cNvPr id="160" name="Google Shape;160;p17"/>
          <p:cNvPicPr preferRelativeResize="0"/>
          <p:nvPr/>
        </p:nvPicPr>
        <p:blipFill rotWithShape="1">
          <a:blip r:embed="rId3">
            <a:alphaModFix/>
          </a:blip>
          <a:srcRect/>
          <a:stretch/>
        </p:blipFill>
        <p:spPr>
          <a:xfrm>
            <a:off x="8471891" y="-46600"/>
            <a:ext cx="672110" cy="518577"/>
          </a:xfrm>
          <a:prstGeom prst="rect">
            <a:avLst/>
          </a:prstGeom>
          <a:noFill/>
          <a:ln>
            <a:noFill/>
          </a:ln>
        </p:spPr>
      </p:pic>
      <p:pic>
        <p:nvPicPr>
          <p:cNvPr id="161" name="Google Shape;161;p17"/>
          <p:cNvPicPr preferRelativeResize="0"/>
          <p:nvPr/>
        </p:nvPicPr>
        <p:blipFill>
          <a:blip r:embed="rId4">
            <a:alphaModFix/>
          </a:blip>
          <a:stretch>
            <a:fillRect/>
          </a:stretch>
        </p:blipFill>
        <p:spPr>
          <a:xfrm>
            <a:off x="8159764" y="24122"/>
            <a:ext cx="340264" cy="340263"/>
          </a:xfrm>
          <a:prstGeom prst="rect">
            <a:avLst/>
          </a:prstGeom>
          <a:noFill/>
          <a:ln>
            <a:noFill/>
          </a:ln>
        </p:spPr>
      </p:pic>
      <p:sp>
        <p:nvSpPr>
          <p:cNvPr id="162" name="Google Shape;162;p17"/>
          <p:cNvSpPr txBox="1"/>
          <p:nvPr/>
        </p:nvSpPr>
        <p:spPr>
          <a:xfrm>
            <a:off x="3797025" y="9588"/>
            <a:ext cx="3000000" cy="36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200" i="1">
                <a:solidFill>
                  <a:schemeClr val="dk1"/>
                </a:solidFill>
                <a:latin typeface="Kalam"/>
                <a:ea typeface="Kalam"/>
                <a:cs typeface="Kalam"/>
                <a:sym typeface="Kalam"/>
              </a:rPr>
              <a:t>Annex: revenue models</a:t>
            </a:r>
            <a:endParaRPr sz="1200">
              <a:latin typeface="Kalam"/>
              <a:ea typeface="Kalam"/>
              <a:cs typeface="Kalam"/>
              <a:sym typeface="Kalam"/>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graphicFrame>
        <p:nvGraphicFramePr>
          <p:cNvPr id="167" name="Google Shape;167;p18"/>
          <p:cNvGraphicFramePr/>
          <p:nvPr/>
        </p:nvGraphicFramePr>
        <p:xfrm>
          <a:off x="442925" y="714800"/>
          <a:ext cx="3000000" cy="3000000"/>
        </p:xfrm>
        <a:graphic>
          <a:graphicData uri="http://schemas.openxmlformats.org/drawingml/2006/table">
            <a:tbl>
              <a:tblPr>
                <a:noFill/>
                <a:tableStyleId>{B76CD873-A395-4159-80A2-F92AEFEF0DEC}</a:tableStyleId>
              </a:tblPr>
              <a:tblGrid>
                <a:gridCol w="2138100">
                  <a:extLst>
                    <a:ext uri="{9D8B030D-6E8A-4147-A177-3AD203B41FA5}">
                      <a16:colId xmlns:a16="http://schemas.microsoft.com/office/drawing/2014/main" val="20000"/>
                    </a:ext>
                  </a:extLst>
                </a:gridCol>
                <a:gridCol w="5805700">
                  <a:extLst>
                    <a:ext uri="{9D8B030D-6E8A-4147-A177-3AD203B41FA5}">
                      <a16:colId xmlns:a16="http://schemas.microsoft.com/office/drawing/2014/main" val="20001"/>
                    </a:ext>
                  </a:extLst>
                </a:gridCol>
              </a:tblGrid>
              <a:tr h="395800">
                <a:tc>
                  <a:txBody>
                    <a:bodyPr/>
                    <a:lstStyle/>
                    <a:p>
                      <a:pPr marL="0" lvl="0" indent="0" algn="l" rtl="0">
                        <a:spcBef>
                          <a:spcPts val="0"/>
                        </a:spcBef>
                        <a:spcAft>
                          <a:spcPts val="0"/>
                        </a:spcAft>
                        <a:buNone/>
                      </a:pPr>
                      <a:r>
                        <a:rPr lang="en" sz="900" b="1">
                          <a:solidFill>
                            <a:schemeClr val="dk1"/>
                          </a:solidFill>
                          <a:latin typeface="Titillium Web"/>
                          <a:ea typeface="Titillium Web"/>
                          <a:cs typeface="Titillium Web"/>
                          <a:sym typeface="Titillium Web"/>
                        </a:rPr>
                        <a:t>Cost minimisation strategies for digital service providers</a:t>
                      </a:r>
                      <a:endParaRPr sz="900" b="1">
                        <a:solidFill>
                          <a:schemeClr val="dk1"/>
                        </a:solidFill>
                        <a:latin typeface="Titillium Web"/>
                        <a:ea typeface="Titillium Web"/>
                        <a:cs typeface="Titillium Web"/>
                        <a:sym typeface="Titillium Web"/>
                      </a:endParaRPr>
                    </a:p>
                  </a:txBody>
                  <a:tcPr marL="91425" marR="91425" marT="91425" marB="91425" anchor="ctr">
                    <a:lnL w="9525" cap="flat" cmpd="sng">
                      <a:solidFill>
                        <a:srgbClr val="107E7D"/>
                      </a:solidFill>
                      <a:prstDash val="solid"/>
                      <a:round/>
                      <a:headEnd type="none" w="sm" len="sm"/>
                      <a:tailEnd type="none" w="sm" len="sm"/>
                    </a:lnL>
                    <a:lnR w="9525" cap="flat" cmpd="sng">
                      <a:solidFill>
                        <a:srgbClr val="107E7D"/>
                      </a:solidFill>
                      <a:prstDash val="solid"/>
                      <a:round/>
                      <a:headEnd type="none" w="sm" len="sm"/>
                      <a:tailEnd type="none" w="sm" len="sm"/>
                    </a:lnR>
                    <a:lnT w="9525" cap="flat" cmpd="sng">
                      <a:solidFill>
                        <a:srgbClr val="107E7D"/>
                      </a:solidFill>
                      <a:prstDash val="solid"/>
                      <a:round/>
                      <a:headEnd type="none" w="sm" len="sm"/>
                      <a:tailEnd type="none" w="sm" len="sm"/>
                    </a:lnT>
                    <a:lnB w="9525" cap="flat" cmpd="sng">
                      <a:solidFill>
                        <a:srgbClr val="107E7D"/>
                      </a:solidFill>
                      <a:prstDash val="solid"/>
                      <a:round/>
                      <a:headEnd type="none" w="sm" len="sm"/>
                      <a:tailEnd type="none" w="sm" len="sm"/>
                    </a:lnB>
                    <a:solidFill>
                      <a:srgbClr val="F4DB27"/>
                    </a:solidFill>
                  </a:tcPr>
                </a:tc>
                <a:tc>
                  <a:txBody>
                    <a:bodyPr/>
                    <a:lstStyle/>
                    <a:p>
                      <a:pPr marL="0" lvl="0" indent="0" algn="l" rtl="0">
                        <a:spcBef>
                          <a:spcPts val="0"/>
                        </a:spcBef>
                        <a:spcAft>
                          <a:spcPts val="0"/>
                        </a:spcAft>
                        <a:buNone/>
                      </a:pPr>
                      <a:r>
                        <a:rPr lang="en" sz="900" b="1">
                          <a:solidFill>
                            <a:schemeClr val="dk1"/>
                          </a:solidFill>
                          <a:latin typeface="Titillium Web"/>
                          <a:ea typeface="Titillium Web"/>
                          <a:cs typeface="Titillium Web"/>
                          <a:sym typeface="Titillium Web"/>
                        </a:rPr>
                        <a:t>Explanation</a:t>
                      </a:r>
                      <a:endParaRPr sz="900" b="1">
                        <a:solidFill>
                          <a:schemeClr val="dk1"/>
                        </a:solidFill>
                        <a:latin typeface="Titillium Web"/>
                        <a:ea typeface="Titillium Web"/>
                        <a:cs typeface="Titillium Web"/>
                        <a:sym typeface="Titillium Web"/>
                      </a:endParaRPr>
                    </a:p>
                  </a:txBody>
                  <a:tcPr marL="91425" marR="91425" marT="91425" marB="91425" anchor="ctr">
                    <a:lnL w="9525" cap="flat" cmpd="sng">
                      <a:solidFill>
                        <a:srgbClr val="107E7D"/>
                      </a:solidFill>
                      <a:prstDash val="solid"/>
                      <a:round/>
                      <a:headEnd type="none" w="sm" len="sm"/>
                      <a:tailEnd type="none" w="sm" len="sm"/>
                    </a:lnL>
                    <a:lnR w="9525" cap="flat" cmpd="sng">
                      <a:solidFill>
                        <a:srgbClr val="107E7D"/>
                      </a:solidFill>
                      <a:prstDash val="solid"/>
                      <a:round/>
                      <a:headEnd type="none" w="sm" len="sm"/>
                      <a:tailEnd type="none" w="sm" len="sm"/>
                    </a:lnR>
                    <a:lnT w="9525" cap="flat" cmpd="sng">
                      <a:solidFill>
                        <a:srgbClr val="107E7D"/>
                      </a:solidFill>
                      <a:prstDash val="solid"/>
                      <a:round/>
                      <a:headEnd type="none" w="sm" len="sm"/>
                      <a:tailEnd type="none" w="sm" len="sm"/>
                    </a:lnT>
                    <a:lnB w="9525" cap="flat" cmpd="sng">
                      <a:solidFill>
                        <a:srgbClr val="107E7D"/>
                      </a:solidFill>
                      <a:prstDash val="solid"/>
                      <a:round/>
                      <a:headEnd type="none" w="sm" len="sm"/>
                      <a:tailEnd type="none" w="sm" len="sm"/>
                    </a:lnB>
                    <a:solidFill>
                      <a:srgbClr val="F4DB27"/>
                    </a:solidFill>
                  </a:tcPr>
                </a:tc>
                <a:extLst>
                  <a:ext uri="{0D108BD9-81ED-4DB2-BD59-A6C34878D82A}">
                    <a16:rowId xmlns:a16="http://schemas.microsoft.com/office/drawing/2014/main" val="10000"/>
                  </a:ext>
                </a:extLst>
              </a:tr>
              <a:tr h="522025">
                <a:tc>
                  <a:txBody>
                    <a:bodyPr/>
                    <a:lstStyle/>
                    <a:p>
                      <a:pPr marL="0" lvl="0" indent="0" algn="l" rtl="0">
                        <a:spcBef>
                          <a:spcPts val="0"/>
                        </a:spcBef>
                        <a:spcAft>
                          <a:spcPts val="0"/>
                        </a:spcAft>
                        <a:buClr>
                          <a:schemeClr val="dk1"/>
                        </a:buClr>
                        <a:buSzPts val="1100"/>
                        <a:buFont typeface="Arial"/>
                        <a:buNone/>
                      </a:pPr>
                      <a:r>
                        <a:rPr lang="en" sz="900" b="1">
                          <a:solidFill>
                            <a:schemeClr val="dk1"/>
                          </a:solidFill>
                          <a:latin typeface="Titillium Web"/>
                          <a:ea typeface="Titillium Web"/>
                          <a:cs typeface="Titillium Web"/>
                          <a:sym typeface="Titillium Web"/>
                        </a:rPr>
                        <a:t>Collaboration</a:t>
                      </a:r>
                      <a:endParaRPr sz="900" b="1">
                        <a:solidFill>
                          <a:schemeClr val="dk1"/>
                        </a:solidFill>
                        <a:latin typeface="Titillium Web"/>
                        <a:ea typeface="Titillium Web"/>
                        <a:cs typeface="Titillium Web"/>
                        <a:sym typeface="Titillium Web"/>
                      </a:endParaRPr>
                    </a:p>
                  </a:txBody>
                  <a:tcPr marL="91425" marR="91425" marT="91425" marB="91425" anchor="ctr">
                    <a:lnL w="9525" cap="flat" cmpd="sng">
                      <a:solidFill>
                        <a:srgbClr val="107E7D"/>
                      </a:solidFill>
                      <a:prstDash val="solid"/>
                      <a:round/>
                      <a:headEnd type="none" w="sm" len="sm"/>
                      <a:tailEnd type="none" w="sm" len="sm"/>
                    </a:lnL>
                    <a:lnR w="9525" cap="flat" cmpd="sng">
                      <a:solidFill>
                        <a:srgbClr val="107E7D"/>
                      </a:solidFill>
                      <a:prstDash val="solid"/>
                      <a:round/>
                      <a:headEnd type="none" w="sm" len="sm"/>
                      <a:tailEnd type="none" w="sm" len="sm"/>
                    </a:lnR>
                    <a:lnT w="9525" cap="flat" cmpd="sng">
                      <a:solidFill>
                        <a:srgbClr val="107E7D"/>
                      </a:solidFill>
                      <a:prstDash val="solid"/>
                      <a:round/>
                      <a:headEnd type="none" w="sm" len="sm"/>
                      <a:tailEnd type="none" w="sm" len="sm"/>
                    </a:lnT>
                    <a:lnB w="9525" cap="flat" cmpd="sng">
                      <a:solidFill>
                        <a:srgbClr val="107E7D"/>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900">
                          <a:solidFill>
                            <a:schemeClr val="dk1"/>
                          </a:solidFill>
                          <a:latin typeface="Titillium Web"/>
                          <a:ea typeface="Titillium Web"/>
                          <a:cs typeface="Titillium Web"/>
                          <a:sym typeface="Titillium Web"/>
                        </a:rPr>
                        <a:t>Collaborating with other parties to share costs of eg. marketing and farmer training. These can be NGOs or GOs that share similar goals of empowering smallholders.</a:t>
                      </a:r>
                      <a:endParaRPr sz="900">
                        <a:solidFill>
                          <a:schemeClr val="dk1"/>
                        </a:solidFill>
                        <a:latin typeface="Titillium Web"/>
                        <a:ea typeface="Titillium Web"/>
                        <a:cs typeface="Titillium Web"/>
                        <a:sym typeface="Titillium Web"/>
                      </a:endParaRPr>
                    </a:p>
                  </a:txBody>
                  <a:tcPr marL="91425" marR="91425" marT="91425" marB="91425" anchor="ctr">
                    <a:lnL w="9525" cap="flat" cmpd="sng">
                      <a:solidFill>
                        <a:srgbClr val="107E7D"/>
                      </a:solidFill>
                      <a:prstDash val="solid"/>
                      <a:round/>
                      <a:headEnd type="none" w="sm" len="sm"/>
                      <a:tailEnd type="none" w="sm" len="sm"/>
                    </a:lnL>
                    <a:lnR w="9525" cap="flat" cmpd="sng">
                      <a:solidFill>
                        <a:srgbClr val="107E7D"/>
                      </a:solidFill>
                      <a:prstDash val="solid"/>
                      <a:round/>
                      <a:headEnd type="none" w="sm" len="sm"/>
                      <a:tailEnd type="none" w="sm" len="sm"/>
                    </a:lnR>
                    <a:lnT w="9525" cap="flat" cmpd="sng">
                      <a:solidFill>
                        <a:srgbClr val="107E7D"/>
                      </a:solidFill>
                      <a:prstDash val="solid"/>
                      <a:round/>
                      <a:headEnd type="none" w="sm" len="sm"/>
                      <a:tailEnd type="none" w="sm" len="sm"/>
                    </a:lnT>
                    <a:lnB w="9525" cap="flat" cmpd="sng">
                      <a:solidFill>
                        <a:srgbClr val="107E7D"/>
                      </a:solidFill>
                      <a:prstDash val="solid"/>
                      <a:round/>
                      <a:headEnd type="none" w="sm" len="sm"/>
                      <a:tailEnd type="none" w="sm" len="sm"/>
                    </a:lnB>
                  </a:tcPr>
                </a:tc>
                <a:extLst>
                  <a:ext uri="{0D108BD9-81ED-4DB2-BD59-A6C34878D82A}">
                    <a16:rowId xmlns:a16="http://schemas.microsoft.com/office/drawing/2014/main" val="10001"/>
                  </a:ext>
                </a:extLst>
              </a:tr>
              <a:tr h="522025">
                <a:tc>
                  <a:txBody>
                    <a:bodyPr/>
                    <a:lstStyle/>
                    <a:p>
                      <a:pPr marL="0" lvl="0" indent="0" algn="l" rtl="0">
                        <a:spcBef>
                          <a:spcPts val="0"/>
                        </a:spcBef>
                        <a:spcAft>
                          <a:spcPts val="0"/>
                        </a:spcAft>
                        <a:buNone/>
                      </a:pPr>
                      <a:r>
                        <a:rPr lang="en" sz="900" b="1">
                          <a:solidFill>
                            <a:schemeClr val="dk1"/>
                          </a:solidFill>
                          <a:latin typeface="Titillium Web"/>
                          <a:ea typeface="Titillium Web"/>
                          <a:cs typeface="Titillium Web"/>
                          <a:sym typeface="Titillium Web"/>
                        </a:rPr>
                        <a:t>Smaller teams </a:t>
                      </a:r>
                      <a:endParaRPr sz="900" b="1">
                        <a:solidFill>
                          <a:schemeClr val="dk1"/>
                        </a:solidFill>
                        <a:latin typeface="Titillium Web"/>
                        <a:ea typeface="Titillium Web"/>
                        <a:cs typeface="Titillium Web"/>
                        <a:sym typeface="Titillium Web"/>
                      </a:endParaRPr>
                    </a:p>
                  </a:txBody>
                  <a:tcPr marL="91425" marR="91425" marT="91425" marB="91425" anchor="ctr">
                    <a:lnL w="9525" cap="flat" cmpd="sng">
                      <a:solidFill>
                        <a:srgbClr val="107E7D"/>
                      </a:solidFill>
                      <a:prstDash val="solid"/>
                      <a:round/>
                      <a:headEnd type="none" w="sm" len="sm"/>
                      <a:tailEnd type="none" w="sm" len="sm"/>
                    </a:lnL>
                    <a:lnR w="9525" cap="flat" cmpd="sng">
                      <a:solidFill>
                        <a:srgbClr val="107E7D"/>
                      </a:solidFill>
                      <a:prstDash val="solid"/>
                      <a:round/>
                      <a:headEnd type="none" w="sm" len="sm"/>
                      <a:tailEnd type="none" w="sm" len="sm"/>
                    </a:lnR>
                    <a:lnT w="9525" cap="flat" cmpd="sng">
                      <a:solidFill>
                        <a:srgbClr val="107E7D"/>
                      </a:solidFill>
                      <a:prstDash val="solid"/>
                      <a:round/>
                      <a:headEnd type="none" w="sm" len="sm"/>
                      <a:tailEnd type="none" w="sm" len="sm"/>
                    </a:lnT>
                    <a:lnB w="9525" cap="flat" cmpd="sng">
                      <a:solidFill>
                        <a:srgbClr val="107E7D"/>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900">
                          <a:solidFill>
                            <a:schemeClr val="dk1"/>
                          </a:solidFill>
                          <a:latin typeface="Titillium Web"/>
                          <a:ea typeface="Titillium Web"/>
                          <a:cs typeface="Titillium Web"/>
                          <a:sym typeface="Titillium Web"/>
                        </a:rPr>
                        <a:t>Optimizing the number of FTEs in the core team and/or working with team members or freelancers (such as developers) in countries where salaries are lower.</a:t>
                      </a:r>
                      <a:endParaRPr sz="900">
                        <a:solidFill>
                          <a:schemeClr val="dk1"/>
                        </a:solidFill>
                        <a:latin typeface="Titillium Web"/>
                        <a:ea typeface="Titillium Web"/>
                        <a:cs typeface="Titillium Web"/>
                        <a:sym typeface="Titillium Web"/>
                      </a:endParaRPr>
                    </a:p>
                  </a:txBody>
                  <a:tcPr marL="91425" marR="91425" marT="91425" marB="91425" anchor="ctr">
                    <a:lnL w="9525" cap="flat" cmpd="sng">
                      <a:solidFill>
                        <a:srgbClr val="107E7D"/>
                      </a:solidFill>
                      <a:prstDash val="solid"/>
                      <a:round/>
                      <a:headEnd type="none" w="sm" len="sm"/>
                      <a:tailEnd type="none" w="sm" len="sm"/>
                    </a:lnL>
                    <a:lnR w="9525" cap="flat" cmpd="sng">
                      <a:solidFill>
                        <a:srgbClr val="107E7D"/>
                      </a:solidFill>
                      <a:prstDash val="solid"/>
                      <a:round/>
                      <a:headEnd type="none" w="sm" len="sm"/>
                      <a:tailEnd type="none" w="sm" len="sm"/>
                    </a:lnR>
                    <a:lnT w="9525" cap="flat" cmpd="sng">
                      <a:solidFill>
                        <a:srgbClr val="107E7D"/>
                      </a:solidFill>
                      <a:prstDash val="solid"/>
                      <a:round/>
                      <a:headEnd type="none" w="sm" len="sm"/>
                      <a:tailEnd type="none" w="sm" len="sm"/>
                    </a:lnT>
                    <a:lnB w="9525" cap="flat" cmpd="sng">
                      <a:solidFill>
                        <a:srgbClr val="107E7D"/>
                      </a:solidFill>
                      <a:prstDash val="solid"/>
                      <a:round/>
                      <a:headEnd type="none" w="sm" len="sm"/>
                      <a:tailEnd type="none" w="sm" len="sm"/>
                    </a:lnB>
                  </a:tcPr>
                </a:tc>
                <a:extLst>
                  <a:ext uri="{0D108BD9-81ED-4DB2-BD59-A6C34878D82A}">
                    <a16:rowId xmlns:a16="http://schemas.microsoft.com/office/drawing/2014/main" val="10002"/>
                  </a:ext>
                </a:extLst>
              </a:tr>
              <a:tr h="522025">
                <a:tc>
                  <a:txBody>
                    <a:bodyPr/>
                    <a:lstStyle/>
                    <a:p>
                      <a:pPr marL="0" lvl="0" indent="0" algn="l" rtl="0">
                        <a:spcBef>
                          <a:spcPts val="0"/>
                        </a:spcBef>
                        <a:spcAft>
                          <a:spcPts val="0"/>
                        </a:spcAft>
                        <a:buClr>
                          <a:schemeClr val="dk1"/>
                        </a:buClr>
                        <a:buSzPts val="1100"/>
                        <a:buFont typeface="Arial"/>
                        <a:buNone/>
                      </a:pPr>
                      <a:r>
                        <a:rPr lang="en" sz="900" b="1">
                          <a:solidFill>
                            <a:schemeClr val="dk1"/>
                          </a:solidFill>
                          <a:latin typeface="Titillium Web"/>
                          <a:ea typeface="Titillium Web"/>
                          <a:cs typeface="Titillium Web"/>
                          <a:sym typeface="Titillium Web"/>
                        </a:rPr>
                        <a:t>Open data</a:t>
                      </a:r>
                      <a:endParaRPr sz="900" b="1">
                        <a:solidFill>
                          <a:schemeClr val="dk1"/>
                        </a:solidFill>
                        <a:latin typeface="Titillium Web"/>
                        <a:ea typeface="Titillium Web"/>
                        <a:cs typeface="Titillium Web"/>
                        <a:sym typeface="Titillium Web"/>
                      </a:endParaRPr>
                    </a:p>
                  </a:txBody>
                  <a:tcPr marL="91425" marR="91425" marT="91425" marB="91425" anchor="ctr">
                    <a:lnL w="9525" cap="flat" cmpd="sng">
                      <a:solidFill>
                        <a:srgbClr val="107E7D"/>
                      </a:solidFill>
                      <a:prstDash val="solid"/>
                      <a:round/>
                      <a:headEnd type="none" w="sm" len="sm"/>
                      <a:tailEnd type="none" w="sm" len="sm"/>
                    </a:lnL>
                    <a:lnR w="9525" cap="flat" cmpd="sng">
                      <a:solidFill>
                        <a:srgbClr val="107E7D"/>
                      </a:solidFill>
                      <a:prstDash val="solid"/>
                      <a:round/>
                      <a:headEnd type="none" w="sm" len="sm"/>
                      <a:tailEnd type="none" w="sm" len="sm"/>
                    </a:lnR>
                    <a:lnT w="9525" cap="flat" cmpd="sng">
                      <a:solidFill>
                        <a:srgbClr val="107E7D"/>
                      </a:solidFill>
                      <a:prstDash val="solid"/>
                      <a:round/>
                      <a:headEnd type="none" w="sm" len="sm"/>
                      <a:tailEnd type="none" w="sm" len="sm"/>
                    </a:lnT>
                    <a:lnB w="9525" cap="flat" cmpd="sng">
                      <a:solidFill>
                        <a:srgbClr val="107E7D"/>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900">
                          <a:solidFill>
                            <a:schemeClr val="dk1"/>
                          </a:solidFill>
                          <a:latin typeface="Titillium Web"/>
                          <a:ea typeface="Titillium Web"/>
                          <a:cs typeface="Titillium Web"/>
                          <a:sym typeface="Titillium Web"/>
                        </a:rPr>
                        <a:t>Using open datasets (eg. Sentinel satellite data) instead of paying for data.</a:t>
                      </a:r>
                      <a:endParaRPr sz="900">
                        <a:solidFill>
                          <a:schemeClr val="dk1"/>
                        </a:solidFill>
                        <a:latin typeface="Titillium Web"/>
                        <a:ea typeface="Titillium Web"/>
                        <a:cs typeface="Titillium Web"/>
                        <a:sym typeface="Titillium Web"/>
                      </a:endParaRPr>
                    </a:p>
                  </a:txBody>
                  <a:tcPr marL="91425" marR="91425" marT="91425" marB="91425" anchor="ctr">
                    <a:lnL w="9525" cap="flat" cmpd="sng">
                      <a:solidFill>
                        <a:srgbClr val="107E7D"/>
                      </a:solidFill>
                      <a:prstDash val="solid"/>
                      <a:round/>
                      <a:headEnd type="none" w="sm" len="sm"/>
                      <a:tailEnd type="none" w="sm" len="sm"/>
                    </a:lnL>
                    <a:lnR w="9525" cap="flat" cmpd="sng">
                      <a:solidFill>
                        <a:srgbClr val="107E7D"/>
                      </a:solidFill>
                      <a:prstDash val="solid"/>
                      <a:round/>
                      <a:headEnd type="none" w="sm" len="sm"/>
                      <a:tailEnd type="none" w="sm" len="sm"/>
                    </a:lnR>
                    <a:lnT w="9525" cap="flat" cmpd="sng">
                      <a:solidFill>
                        <a:srgbClr val="107E7D"/>
                      </a:solidFill>
                      <a:prstDash val="solid"/>
                      <a:round/>
                      <a:headEnd type="none" w="sm" len="sm"/>
                      <a:tailEnd type="none" w="sm" len="sm"/>
                    </a:lnT>
                    <a:lnB w="9525" cap="flat" cmpd="sng">
                      <a:solidFill>
                        <a:srgbClr val="107E7D"/>
                      </a:solidFill>
                      <a:prstDash val="solid"/>
                      <a:round/>
                      <a:headEnd type="none" w="sm" len="sm"/>
                      <a:tailEnd type="none" w="sm" len="sm"/>
                    </a:lnB>
                  </a:tcPr>
                </a:tc>
                <a:extLst>
                  <a:ext uri="{0D108BD9-81ED-4DB2-BD59-A6C34878D82A}">
                    <a16:rowId xmlns:a16="http://schemas.microsoft.com/office/drawing/2014/main" val="10003"/>
                  </a:ext>
                </a:extLst>
              </a:tr>
              <a:tr h="522025">
                <a:tc>
                  <a:txBody>
                    <a:bodyPr/>
                    <a:lstStyle/>
                    <a:p>
                      <a:pPr marL="0" lvl="0" indent="0" algn="l" rtl="0">
                        <a:spcBef>
                          <a:spcPts val="0"/>
                        </a:spcBef>
                        <a:spcAft>
                          <a:spcPts val="0"/>
                        </a:spcAft>
                        <a:buNone/>
                      </a:pPr>
                      <a:r>
                        <a:rPr lang="en" sz="900" b="1">
                          <a:solidFill>
                            <a:schemeClr val="dk1"/>
                          </a:solidFill>
                          <a:latin typeface="Titillium Web"/>
                          <a:ea typeface="Titillium Web"/>
                          <a:cs typeface="Titillium Web"/>
                          <a:sym typeface="Titillium Web"/>
                        </a:rPr>
                        <a:t>Low-cost procurement</a:t>
                      </a:r>
                      <a:endParaRPr sz="900" b="1">
                        <a:solidFill>
                          <a:schemeClr val="dk1"/>
                        </a:solidFill>
                        <a:latin typeface="Titillium Web"/>
                        <a:ea typeface="Titillium Web"/>
                        <a:cs typeface="Titillium Web"/>
                        <a:sym typeface="Titillium Web"/>
                      </a:endParaRPr>
                    </a:p>
                  </a:txBody>
                  <a:tcPr marL="91425" marR="91425" marT="91425" marB="91425" anchor="ctr">
                    <a:lnL w="9525" cap="flat" cmpd="sng">
                      <a:solidFill>
                        <a:srgbClr val="107E7D"/>
                      </a:solidFill>
                      <a:prstDash val="solid"/>
                      <a:round/>
                      <a:headEnd type="none" w="sm" len="sm"/>
                      <a:tailEnd type="none" w="sm" len="sm"/>
                    </a:lnL>
                    <a:lnR w="9525" cap="flat" cmpd="sng">
                      <a:solidFill>
                        <a:srgbClr val="107E7D"/>
                      </a:solidFill>
                      <a:prstDash val="solid"/>
                      <a:round/>
                      <a:headEnd type="none" w="sm" len="sm"/>
                      <a:tailEnd type="none" w="sm" len="sm"/>
                    </a:lnR>
                    <a:lnT w="9525" cap="flat" cmpd="sng">
                      <a:solidFill>
                        <a:srgbClr val="107E7D"/>
                      </a:solidFill>
                      <a:prstDash val="solid"/>
                      <a:round/>
                      <a:headEnd type="none" w="sm" len="sm"/>
                      <a:tailEnd type="none" w="sm" len="sm"/>
                    </a:lnT>
                    <a:lnB w="9525" cap="flat" cmpd="sng">
                      <a:solidFill>
                        <a:srgbClr val="107E7D"/>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900">
                          <a:solidFill>
                            <a:schemeClr val="dk1"/>
                          </a:solidFill>
                          <a:latin typeface="Titillium Web"/>
                          <a:ea typeface="Titillium Web"/>
                          <a:cs typeface="Titillium Web"/>
                          <a:sym typeface="Titillium Web"/>
                        </a:rPr>
                        <a:t>Replacing existing service providers by more affordable ones.</a:t>
                      </a:r>
                      <a:endParaRPr sz="900">
                        <a:solidFill>
                          <a:schemeClr val="dk1"/>
                        </a:solidFill>
                        <a:latin typeface="Titillium Web"/>
                        <a:ea typeface="Titillium Web"/>
                        <a:cs typeface="Titillium Web"/>
                        <a:sym typeface="Titillium Web"/>
                      </a:endParaRPr>
                    </a:p>
                  </a:txBody>
                  <a:tcPr marL="91425" marR="91425" marT="91425" marB="91425" anchor="ctr">
                    <a:lnL w="9525" cap="flat" cmpd="sng">
                      <a:solidFill>
                        <a:srgbClr val="107E7D"/>
                      </a:solidFill>
                      <a:prstDash val="solid"/>
                      <a:round/>
                      <a:headEnd type="none" w="sm" len="sm"/>
                      <a:tailEnd type="none" w="sm" len="sm"/>
                    </a:lnL>
                    <a:lnR w="9525" cap="flat" cmpd="sng">
                      <a:solidFill>
                        <a:srgbClr val="107E7D"/>
                      </a:solidFill>
                      <a:prstDash val="solid"/>
                      <a:round/>
                      <a:headEnd type="none" w="sm" len="sm"/>
                      <a:tailEnd type="none" w="sm" len="sm"/>
                    </a:lnR>
                    <a:lnT w="9525" cap="flat" cmpd="sng">
                      <a:solidFill>
                        <a:srgbClr val="107E7D"/>
                      </a:solidFill>
                      <a:prstDash val="solid"/>
                      <a:round/>
                      <a:headEnd type="none" w="sm" len="sm"/>
                      <a:tailEnd type="none" w="sm" len="sm"/>
                    </a:lnT>
                    <a:lnB w="9525" cap="flat" cmpd="sng">
                      <a:solidFill>
                        <a:srgbClr val="107E7D"/>
                      </a:solidFill>
                      <a:prstDash val="solid"/>
                      <a:round/>
                      <a:headEnd type="none" w="sm" len="sm"/>
                      <a:tailEnd type="none" w="sm" len="sm"/>
                    </a:lnB>
                  </a:tcPr>
                </a:tc>
                <a:extLst>
                  <a:ext uri="{0D108BD9-81ED-4DB2-BD59-A6C34878D82A}">
                    <a16:rowId xmlns:a16="http://schemas.microsoft.com/office/drawing/2014/main" val="10004"/>
                  </a:ext>
                </a:extLst>
              </a:tr>
              <a:tr h="522025">
                <a:tc>
                  <a:txBody>
                    <a:bodyPr/>
                    <a:lstStyle/>
                    <a:p>
                      <a:pPr marL="0" lvl="0" indent="0" algn="l" rtl="0">
                        <a:spcBef>
                          <a:spcPts val="0"/>
                        </a:spcBef>
                        <a:spcAft>
                          <a:spcPts val="0"/>
                        </a:spcAft>
                        <a:buNone/>
                      </a:pPr>
                      <a:r>
                        <a:rPr lang="en" sz="900" b="1">
                          <a:solidFill>
                            <a:schemeClr val="dk1"/>
                          </a:solidFill>
                          <a:latin typeface="Titillium Web"/>
                          <a:ea typeface="Titillium Web"/>
                          <a:cs typeface="Titillium Web"/>
                          <a:sym typeface="Titillium Web"/>
                        </a:rPr>
                        <a:t>Economies of scale</a:t>
                      </a:r>
                      <a:endParaRPr sz="900" b="1">
                        <a:solidFill>
                          <a:schemeClr val="dk1"/>
                        </a:solidFill>
                        <a:latin typeface="Titillium Web"/>
                        <a:ea typeface="Titillium Web"/>
                        <a:cs typeface="Titillium Web"/>
                        <a:sym typeface="Titillium Web"/>
                      </a:endParaRPr>
                    </a:p>
                  </a:txBody>
                  <a:tcPr marL="91425" marR="91425" marT="91425" marB="91425" anchor="ctr">
                    <a:lnL w="9525" cap="flat" cmpd="sng">
                      <a:solidFill>
                        <a:srgbClr val="107E7D"/>
                      </a:solidFill>
                      <a:prstDash val="solid"/>
                      <a:round/>
                      <a:headEnd type="none" w="sm" len="sm"/>
                      <a:tailEnd type="none" w="sm" len="sm"/>
                    </a:lnL>
                    <a:lnR w="9525" cap="flat" cmpd="sng">
                      <a:solidFill>
                        <a:srgbClr val="107E7D"/>
                      </a:solidFill>
                      <a:prstDash val="solid"/>
                      <a:round/>
                      <a:headEnd type="none" w="sm" len="sm"/>
                      <a:tailEnd type="none" w="sm" len="sm"/>
                    </a:lnR>
                    <a:lnT w="9525" cap="flat" cmpd="sng">
                      <a:solidFill>
                        <a:srgbClr val="107E7D"/>
                      </a:solidFill>
                      <a:prstDash val="solid"/>
                      <a:round/>
                      <a:headEnd type="none" w="sm" len="sm"/>
                      <a:tailEnd type="none" w="sm" len="sm"/>
                    </a:lnT>
                    <a:lnB w="9525" cap="flat" cmpd="sng">
                      <a:solidFill>
                        <a:srgbClr val="107E7D"/>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900">
                          <a:solidFill>
                            <a:schemeClr val="dk1"/>
                          </a:solidFill>
                          <a:latin typeface="Titillium Web"/>
                          <a:ea typeface="Titillium Web"/>
                          <a:cs typeface="Titillium Web"/>
                          <a:sym typeface="Titillium Web"/>
                        </a:rPr>
                        <a:t>Scaling the service to more farmers or other users, either individually or through licensing of the service to organisation in countries where the service provider is not active yet.</a:t>
                      </a:r>
                      <a:endParaRPr sz="900">
                        <a:solidFill>
                          <a:schemeClr val="dk1"/>
                        </a:solidFill>
                        <a:latin typeface="Titillium Web"/>
                        <a:ea typeface="Titillium Web"/>
                        <a:cs typeface="Titillium Web"/>
                        <a:sym typeface="Titillium Web"/>
                      </a:endParaRPr>
                    </a:p>
                  </a:txBody>
                  <a:tcPr marL="91425" marR="91425" marT="91425" marB="91425" anchor="ctr">
                    <a:lnL w="9525" cap="flat" cmpd="sng">
                      <a:solidFill>
                        <a:srgbClr val="107E7D"/>
                      </a:solidFill>
                      <a:prstDash val="solid"/>
                      <a:round/>
                      <a:headEnd type="none" w="sm" len="sm"/>
                      <a:tailEnd type="none" w="sm" len="sm"/>
                    </a:lnL>
                    <a:lnR w="9525" cap="flat" cmpd="sng">
                      <a:solidFill>
                        <a:srgbClr val="107E7D"/>
                      </a:solidFill>
                      <a:prstDash val="solid"/>
                      <a:round/>
                      <a:headEnd type="none" w="sm" len="sm"/>
                      <a:tailEnd type="none" w="sm" len="sm"/>
                    </a:lnR>
                    <a:lnT w="9525" cap="flat" cmpd="sng">
                      <a:solidFill>
                        <a:srgbClr val="107E7D"/>
                      </a:solidFill>
                      <a:prstDash val="solid"/>
                      <a:round/>
                      <a:headEnd type="none" w="sm" len="sm"/>
                      <a:tailEnd type="none" w="sm" len="sm"/>
                    </a:lnT>
                    <a:lnB w="9525" cap="flat" cmpd="sng">
                      <a:solidFill>
                        <a:srgbClr val="107E7D"/>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68" name="Google Shape;168;p18"/>
          <p:cNvSpPr/>
          <p:nvPr/>
        </p:nvSpPr>
        <p:spPr>
          <a:xfrm>
            <a:off x="646900" y="0"/>
            <a:ext cx="8497200" cy="3885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b="1">
              <a:solidFill>
                <a:schemeClr val="lt1"/>
              </a:solidFill>
              <a:latin typeface="Poppins"/>
              <a:ea typeface="Poppins"/>
              <a:cs typeface="Poppins"/>
              <a:sym typeface="Poppins"/>
            </a:endParaRPr>
          </a:p>
        </p:txBody>
      </p:sp>
      <p:sp>
        <p:nvSpPr>
          <p:cNvPr id="169" name="Google Shape;169;p18"/>
          <p:cNvSpPr/>
          <p:nvPr/>
        </p:nvSpPr>
        <p:spPr>
          <a:xfrm>
            <a:off x="0" y="0"/>
            <a:ext cx="3731400" cy="388500"/>
          </a:xfrm>
          <a:prstGeom prst="rect">
            <a:avLst/>
          </a:prstGeom>
          <a:solidFill>
            <a:srgbClr val="107E7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b="1">
                <a:solidFill>
                  <a:schemeClr val="lt1"/>
                </a:solidFill>
                <a:latin typeface="Poppins"/>
                <a:ea typeface="Poppins"/>
                <a:cs typeface="Poppins"/>
                <a:sym typeface="Poppins"/>
              </a:rPr>
              <a:t>Commercial viability assessment tool</a:t>
            </a:r>
            <a:endParaRPr b="1">
              <a:solidFill>
                <a:schemeClr val="lt1"/>
              </a:solidFill>
              <a:latin typeface="Poppins"/>
              <a:ea typeface="Poppins"/>
              <a:cs typeface="Poppins"/>
              <a:sym typeface="Poppins"/>
            </a:endParaRPr>
          </a:p>
        </p:txBody>
      </p:sp>
      <p:pic>
        <p:nvPicPr>
          <p:cNvPr id="170" name="Google Shape;170;p18"/>
          <p:cNvPicPr preferRelativeResize="0"/>
          <p:nvPr/>
        </p:nvPicPr>
        <p:blipFill rotWithShape="1">
          <a:blip r:embed="rId3">
            <a:alphaModFix/>
          </a:blip>
          <a:srcRect/>
          <a:stretch/>
        </p:blipFill>
        <p:spPr>
          <a:xfrm>
            <a:off x="8471891" y="-46600"/>
            <a:ext cx="672110" cy="518577"/>
          </a:xfrm>
          <a:prstGeom prst="rect">
            <a:avLst/>
          </a:prstGeom>
          <a:noFill/>
          <a:ln>
            <a:noFill/>
          </a:ln>
        </p:spPr>
      </p:pic>
      <p:pic>
        <p:nvPicPr>
          <p:cNvPr id="171" name="Google Shape;171;p18"/>
          <p:cNvPicPr preferRelativeResize="0"/>
          <p:nvPr/>
        </p:nvPicPr>
        <p:blipFill>
          <a:blip r:embed="rId4">
            <a:alphaModFix/>
          </a:blip>
          <a:stretch>
            <a:fillRect/>
          </a:stretch>
        </p:blipFill>
        <p:spPr>
          <a:xfrm>
            <a:off x="8159764" y="24122"/>
            <a:ext cx="340264" cy="340263"/>
          </a:xfrm>
          <a:prstGeom prst="rect">
            <a:avLst/>
          </a:prstGeom>
          <a:noFill/>
          <a:ln>
            <a:noFill/>
          </a:ln>
        </p:spPr>
      </p:pic>
      <p:sp>
        <p:nvSpPr>
          <p:cNvPr id="172" name="Google Shape;172;p18"/>
          <p:cNvSpPr txBox="1"/>
          <p:nvPr/>
        </p:nvSpPr>
        <p:spPr>
          <a:xfrm>
            <a:off x="3797025" y="9588"/>
            <a:ext cx="3000000" cy="36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200" i="1">
                <a:solidFill>
                  <a:schemeClr val="dk1"/>
                </a:solidFill>
                <a:latin typeface="Kalam"/>
                <a:ea typeface="Kalam"/>
                <a:cs typeface="Kalam"/>
                <a:sym typeface="Kalam"/>
              </a:rPr>
              <a:t>Annex: cost reduction strategies</a:t>
            </a:r>
            <a:endParaRPr sz="1200">
              <a:latin typeface="Kalam"/>
              <a:ea typeface="Kalam"/>
              <a:cs typeface="Kalam"/>
              <a:sym typeface="Kalam"/>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1413</Words>
  <Application>Microsoft Office PowerPoint</Application>
  <PresentationFormat>On-screen Show (16:9)</PresentationFormat>
  <Paragraphs>251</Paragraphs>
  <Slides>5</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vt:i4>
      </vt:variant>
    </vt:vector>
  </HeadingPairs>
  <TitlesOfParts>
    <vt:vector size="16" baseType="lpstr">
      <vt:lpstr>Titillium Web</vt:lpstr>
      <vt:lpstr>Kalam</vt:lpstr>
      <vt:lpstr>Montserrat</vt:lpstr>
      <vt:lpstr>Poppins</vt:lpstr>
      <vt:lpstr>Vollkorn</vt:lpstr>
      <vt:lpstr>Arial</vt:lpstr>
      <vt:lpstr>Corbel</vt:lpstr>
      <vt:lpstr>Vollkorn SemiBold</vt:lpstr>
      <vt:lpstr>Syncopate</vt:lpstr>
      <vt:lpstr>Roboto</vt:lpstr>
      <vt:lpstr>Simple Light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klumpenaar.rj@outlook.com</cp:lastModifiedBy>
  <cp:revision>1</cp:revision>
  <dcterms:modified xsi:type="dcterms:W3CDTF">2022-01-31T14:59:09Z</dcterms:modified>
</cp:coreProperties>
</file>